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1"/>
  </p:notesMasterIdLst>
  <p:sldIdLst>
    <p:sldId id="29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68" r:id="rId17"/>
    <p:sldId id="275" r:id="rId18"/>
    <p:sldId id="274" r:id="rId19"/>
    <p:sldId id="280" r:id="rId20"/>
    <p:sldId id="279" r:id="rId21"/>
    <p:sldId id="281" r:id="rId22"/>
    <p:sldId id="277" r:id="rId23"/>
    <p:sldId id="278" r:id="rId24"/>
    <p:sldId id="282" r:id="rId25"/>
    <p:sldId id="263" r:id="rId26"/>
    <p:sldId id="291" r:id="rId27"/>
    <p:sldId id="283" r:id="rId28"/>
    <p:sldId id="286" r:id="rId29"/>
    <p:sldId id="287" r:id="rId30"/>
    <p:sldId id="284" r:id="rId31"/>
    <p:sldId id="285" r:id="rId32"/>
    <p:sldId id="290" r:id="rId33"/>
    <p:sldId id="288" r:id="rId34"/>
    <p:sldId id="289" r:id="rId35"/>
    <p:sldId id="294" r:id="rId36"/>
    <p:sldId id="292" r:id="rId37"/>
    <p:sldId id="293" r:id="rId38"/>
    <p:sldId id="295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03805-75EB-480E-A4CA-FA98E3FB6445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86E52-6187-40BA-8BA8-B9C373142E5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#1 Understand Advanced  	Heart Failure</a:t>
          </a:r>
          <a:endParaRPr lang="en-US" dirty="0"/>
        </a:p>
      </dgm:t>
    </dgm:pt>
    <dgm:pt modelId="{0A1D22B6-FE7E-46F8-80F0-67E89E2D0CF6}" type="parTrans" cxnId="{6592787D-EF58-4DBD-9FEE-78202C871F08}">
      <dgm:prSet/>
      <dgm:spPr/>
      <dgm:t>
        <a:bodyPr/>
        <a:lstStyle/>
        <a:p>
          <a:endParaRPr lang="en-US"/>
        </a:p>
      </dgm:t>
    </dgm:pt>
    <dgm:pt modelId="{DD7EE1F0-575C-4305-8AC7-CC58DED5A0AD}" type="sibTrans" cxnId="{6592787D-EF58-4DBD-9FEE-78202C871F08}">
      <dgm:prSet/>
      <dgm:spPr/>
      <dgm:t>
        <a:bodyPr/>
        <a:lstStyle/>
        <a:p>
          <a:endParaRPr lang="en-US"/>
        </a:p>
      </dgm:t>
    </dgm:pt>
    <dgm:pt modelId="{8B9D0CC8-BF3D-4941-8D67-71DCFCFA901F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/>
            <a:t>#2 Identify Your Needs</a:t>
          </a:r>
          <a:endParaRPr lang="en-US" dirty="0"/>
        </a:p>
      </dgm:t>
    </dgm:pt>
    <dgm:pt modelId="{1541F0A9-4EBC-4BA6-9B80-F174DC993A19}" type="parTrans" cxnId="{463AC491-CDA8-4064-95E3-61DF2F3EF0E2}">
      <dgm:prSet/>
      <dgm:spPr/>
      <dgm:t>
        <a:bodyPr/>
        <a:lstStyle/>
        <a:p>
          <a:endParaRPr lang="en-US"/>
        </a:p>
      </dgm:t>
    </dgm:pt>
    <dgm:pt modelId="{89B6F557-19B7-42D6-BCCC-254131672F64}" type="sibTrans" cxnId="{463AC491-CDA8-4064-95E3-61DF2F3EF0E2}">
      <dgm:prSet/>
      <dgm:spPr/>
      <dgm:t>
        <a:bodyPr/>
        <a:lstStyle/>
        <a:p>
          <a:endParaRPr lang="en-US"/>
        </a:p>
      </dgm:t>
    </dgm:pt>
    <dgm:pt modelId="{EA71AC8B-A653-4D21-B7FF-752FDD61D87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#3 Explore Treatment Options</a:t>
          </a:r>
          <a:endParaRPr lang="en-US" dirty="0"/>
        </a:p>
      </dgm:t>
    </dgm:pt>
    <dgm:pt modelId="{4D516C81-FA91-44F0-A135-1D70D5517FB7}" type="parTrans" cxnId="{F66582A1-C803-495E-AEB6-7C04AA1FB432}">
      <dgm:prSet/>
      <dgm:spPr/>
      <dgm:t>
        <a:bodyPr/>
        <a:lstStyle/>
        <a:p>
          <a:endParaRPr lang="en-US"/>
        </a:p>
      </dgm:t>
    </dgm:pt>
    <dgm:pt modelId="{6A59E4DF-E13D-4500-9B21-488C7F27B8E3}" type="sibTrans" cxnId="{F66582A1-C803-495E-AEB6-7C04AA1FB432}">
      <dgm:prSet/>
      <dgm:spPr/>
      <dgm:t>
        <a:bodyPr/>
        <a:lstStyle/>
        <a:p>
          <a:endParaRPr lang="en-US"/>
        </a:p>
      </dgm:t>
    </dgm:pt>
    <dgm:pt modelId="{FF78795A-0D5D-4D68-9522-F18D3936D787}" type="pres">
      <dgm:prSet presAssocID="{0F903805-75EB-480E-A4CA-FA98E3FB64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E6F88D-D572-44DC-83F8-FD8012E86161}" type="pres">
      <dgm:prSet presAssocID="{E3286E52-6187-40BA-8BA8-B9C373142E51}" presName="parentLin" presStyleCnt="0"/>
      <dgm:spPr/>
    </dgm:pt>
    <dgm:pt modelId="{33C525A5-78E1-4F60-A96E-C71F61099FA6}" type="pres">
      <dgm:prSet presAssocID="{E3286E52-6187-40BA-8BA8-B9C373142E5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FFEEF4B-D3A1-4395-B4D5-9EF78E14E6FF}" type="pres">
      <dgm:prSet presAssocID="{E3286E52-6187-40BA-8BA8-B9C373142E51}" presName="parentText" presStyleLbl="node1" presStyleIdx="0" presStyleCnt="3" custScaleX="1276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0E021-BB8B-4AE2-B214-E72BC1E5B848}" type="pres">
      <dgm:prSet presAssocID="{E3286E52-6187-40BA-8BA8-B9C373142E51}" presName="negativeSpace" presStyleCnt="0"/>
      <dgm:spPr/>
    </dgm:pt>
    <dgm:pt modelId="{51279727-8955-4869-B4D1-6522048077C9}" type="pres">
      <dgm:prSet presAssocID="{E3286E52-6187-40BA-8BA8-B9C373142E51}" presName="childText" presStyleLbl="conFgAcc1" presStyleIdx="0" presStyleCnt="3">
        <dgm:presLayoutVars>
          <dgm:bulletEnabled val="1"/>
        </dgm:presLayoutVars>
      </dgm:prSet>
      <dgm:spPr/>
    </dgm:pt>
    <dgm:pt modelId="{0D2C3F7D-EE85-40F7-8BC8-DAE8512C2088}" type="pres">
      <dgm:prSet presAssocID="{DD7EE1F0-575C-4305-8AC7-CC58DED5A0AD}" presName="spaceBetweenRectangles" presStyleCnt="0"/>
      <dgm:spPr/>
    </dgm:pt>
    <dgm:pt modelId="{6758BD4D-95DC-4D2F-9875-7EB9A755DB1D}" type="pres">
      <dgm:prSet presAssocID="{8B9D0CC8-BF3D-4941-8D67-71DCFCFA901F}" presName="parentLin" presStyleCnt="0"/>
      <dgm:spPr/>
    </dgm:pt>
    <dgm:pt modelId="{34B91C01-AAC6-42B2-9D30-95D1EBD11EF5}" type="pres">
      <dgm:prSet presAssocID="{8B9D0CC8-BF3D-4941-8D67-71DCFCFA901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6D312DC-B45B-417D-94DD-EC9C7FD9A8ED}" type="pres">
      <dgm:prSet presAssocID="{8B9D0CC8-BF3D-4941-8D67-71DCFCFA901F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37BF1-71F7-49D9-878B-66E2349D5C26}" type="pres">
      <dgm:prSet presAssocID="{8B9D0CC8-BF3D-4941-8D67-71DCFCFA901F}" presName="negativeSpace" presStyleCnt="0"/>
      <dgm:spPr/>
    </dgm:pt>
    <dgm:pt modelId="{AE016AF2-EDDA-4D93-AA07-F233F3099F28}" type="pres">
      <dgm:prSet presAssocID="{8B9D0CC8-BF3D-4941-8D67-71DCFCFA901F}" presName="childText" presStyleLbl="conFgAcc1" presStyleIdx="1" presStyleCnt="3">
        <dgm:presLayoutVars>
          <dgm:bulletEnabled val="1"/>
        </dgm:presLayoutVars>
      </dgm:prSet>
      <dgm:spPr/>
    </dgm:pt>
    <dgm:pt modelId="{195B4B89-72A9-4376-9F62-9171E57FACF1}" type="pres">
      <dgm:prSet presAssocID="{89B6F557-19B7-42D6-BCCC-254131672F64}" presName="spaceBetweenRectangles" presStyleCnt="0"/>
      <dgm:spPr/>
    </dgm:pt>
    <dgm:pt modelId="{ADD22023-D2E6-433E-B0E0-82BE096060E1}" type="pres">
      <dgm:prSet presAssocID="{EA71AC8B-A653-4D21-B7FF-752FDD61D874}" presName="parentLin" presStyleCnt="0"/>
      <dgm:spPr/>
    </dgm:pt>
    <dgm:pt modelId="{B95EC07C-431E-4D68-AA82-46B07722FA83}" type="pres">
      <dgm:prSet presAssocID="{EA71AC8B-A653-4D21-B7FF-752FDD61D87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6078114-A5C3-4FF1-A642-D03D5913398C}" type="pres">
      <dgm:prSet presAssocID="{EA71AC8B-A653-4D21-B7FF-752FDD61D87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4CDD2-EF82-4333-AB9C-94E1051CDF8C}" type="pres">
      <dgm:prSet presAssocID="{EA71AC8B-A653-4D21-B7FF-752FDD61D874}" presName="negativeSpace" presStyleCnt="0"/>
      <dgm:spPr/>
    </dgm:pt>
    <dgm:pt modelId="{EAEC3335-F845-4305-8D4B-304B0ECB6330}" type="pres">
      <dgm:prSet presAssocID="{EA71AC8B-A653-4D21-B7FF-752FDD61D87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592787D-EF58-4DBD-9FEE-78202C871F08}" srcId="{0F903805-75EB-480E-A4CA-FA98E3FB6445}" destId="{E3286E52-6187-40BA-8BA8-B9C373142E51}" srcOrd="0" destOrd="0" parTransId="{0A1D22B6-FE7E-46F8-80F0-67E89E2D0CF6}" sibTransId="{DD7EE1F0-575C-4305-8AC7-CC58DED5A0AD}"/>
    <dgm:cxn modelId="{6C660A5F-303E-4F33-8D47-F53A2BB52487}" type="presOf" srcId="{E3286E52-6187-40BA-8BA8-B9C373142E51}" destId="{DFFEEF4B-D3A1-4395-B4D5-9EF78E14E6FF}" srcOrd="1" destOrd="0" presId="urn:microsoft.com/office/officeart/2005/8/layout/list1"/>
    <dgm:cxn modelId="{149A5EAA-7E28-480B-87AF-A753144C7264}" type="presOf" srcId="{8B9D0CC8-BF3D-4941-8D67-71DCFCFA901F}" destId="{B6D312DC-B45B-417D-94DD-EC9C7FD9A8ED}" srcOrd="1" destOrd="0" presId="urn:microsoft.com/office/officeart/2005/8/layout/list1"/>
    <dgm:cxn modelId="{C3A28544-A8F8-4EA8-A6CC-B1E6B89162DE}" type="presOf" srcId="{0F903805-75EB-480E-A4CA-FA98E3FB6445}" destId="{FF78795A-0D5D-4D68-9522-F18D3936D787}" srcOrd="0" destOrd="0" presId="urn:microsoft.com/office/officeart/2005/8/layout/list1"/>
    <dgm:cxn modelId="{F66582A1-C803-495E-AEB6-7C04AA1FB432}" srcId="{0F903805-75EB-480E-A4CA-FA98E3FB6445}" destId="{EA71AC8B-A653-4D21-B7FF-752FDD61D874}" srcOrd="2" destOrd="0" parTransId="{4D516C81-FA91-44F0-A135-1D70D5517FB7}" sibTransId="{6A59E4DF-E13D-4500-9B21-488C7F27B8E3}"/>
    <dgm:cxn modelId="{4748394B-EF51-4857-9590-4119F95C7449}" type="presOf" srcId="{EA71AC8B-A653-4D21-B7FF-752FDD61D874}" destId="{B95EC07C-431E-4D68-AA82-46B07722FA83}" srcOrd="0" destOrd="0" presId="urn:microsoft.com/office/officeart/2005/8/layout/list1"/>
    <dgm:cxn modelId="{463AC491-CDA8-4064-95E3-61DF2F3EF0E2}" srcId="{0F903805-75EB-480E-A4CA-FA98E3FB6445}" destId="{8B9D0CC8-BF3D-4941-8D67-71DCFCFA901F}" srcOrd="1" destOrd="0" parTransId="{1541F0A9-4EBC-4BA6-9B80-F174DC993A19}" sibTransId="{89B6F557-19B7-42D6-BCCC-254131672F64}"/>
    <dgm:cxn modelId="{D980EA2C-DA81-4674-9071-7844D0CD02EC}" type="presOf" srcId="{E3286E52-6187-40BA-8BA8-B9C373142E51}" destId="{33C525A5-78E1-4F60-A96E-C71F61099FA6}" srcOrd="0" destOrd="0" presId="urn:microsoft.com/office/officeart/2005/8/layout/list1"/>
    <dgm:cxn modelId="{DD3C3A27-92CF-4BBF-B788-F460B9786381}" type="presOf" srcId="{8B9D0CC8-BF3D-4941-8D67-71DCFCFA901F}" destId="{34B91C01-AAC6-42B2-9D30-95D1EBD11EF5}" srcOrd="0" destOrd="0" presId="urn:microsoft.com/office/officeart/2005/8/layout/list1"/>
    <dgm:cxn modelId="{3EB2B666-C625-49F4-83C6-06D3D2E630FE}" type="presOf" srcId="{EA71AC8B-A653-4D21-B7FF-752FDD61D874}" destId="{36078114-A5C3-4FF1-A642-D03D5913398C}" srcOrd="1" destOrd="0" presId="urn:microsoft.com/office/officeart/2005/8/layout/list1"/>
    <dgm:cxn modelId="{6EF14ECF-CE8E-48D1-A2DF-68DB9D6BA8FD}" type="presParOf" srcId="{FF78795A-0D5D-4D68-9522-F18D3936D787}" destId="{2EE6F88D-D572-44DC-83F8-FD8012E86161}" srcOrd="0" destOrd="0" presId="urn:microsoft.com/office/officeart/2005/8/layout/list1"/>
    <dgm:cxn modelId="{69D4DCC2-64F2-4345-93B8-7BDAB957DEE1}" type="presParOf" srcId="{2EE6F88D-D572-44DC-83F8-FD8012E86161}" destId="{33C525A5-78E1-4F60-A96E-C71F61099FA6}" srcOrd="0" destOrd="0" presId="urn:microsoft.com/office/officeart/2005/8/layout/list1"/>
    <dgm:cxn modelId="{99A2703F-BF5F-41CE-9D6F-E98E36A64F9E}" type="presParOf" srcId="{2EE6F88D-D572-44DC-83F8-FD8012E86161}" destId="{DFFEEF4B-D3A1-4395-B4D5-9EF78E14E6FF}" srcOrd="1" destOrd="0" presId="urn:microsoft.com/office/officeart/2005/8/layout/list1"/>
    <dgm:cxn modelId="{7B90053F-79FC-4ACE-9956-58DDE2C35F18}" type="presParOf" srcId="{FF78795A-0D5D-4D68-9522-F18D3936D787}" destId="{DD20E021-BB8B-4AE2-B214-E72BC1E5B848}" srcOrd="1" destOrd="0" presId="urn:microsoft.com/office/officeart/2005/8/layout/list1"/>
    <dgm:cxn modelId="{B1DBE8F0-EFEA-4039-99B3-B3CE848DA4D0}" type="presParOf" srcId="{FF78795A-0D5D-4D68-9522-F18D3936D787}" destId="{51279727-8955-4869-B4D1-6522048077C9}" srcOrd="2" destOrd="0" presId="urn:microsoft.com/office/officeart/2005/8/layout/list1"/>
    <dgm:cxn modelId="{DF0EFA92-5A20-4AC9-B420-58507A62ABE4}" type="presParOf" srcId="{FF78795A-0D5D-4D68-9522-F18D3936D787}" destId="{0D2C3F7D-EE85-40F7-8BC8-DAE8512C2088}" srcOrd="3" destOrd="0" presId="urn:microsoft.com/office/officeart/2005/8/layout/list1"/>
    <dgm:cxn modelId="{484FE055-7E65-40F5-B797-A10599BCC8C2}" type="presParOf" srcId="{FF78795A-0D5D-4D68-9522-F18D3936D787}" destId="{6758BD4D-95DC-4D2F-9875-7EB9A755DB1D}" srcOrd="4" destOrd="0" presId="urn:microsoft.com/office/officeart/2005/8/layout/list1"/>
    <dgm:cxn modelId="{1C46D866-FAC2-4FEC-809B-11723AE843E5}" type="presParOf" srcId="{6758BD4D-95DC-4D2F-9875-7EB9A755DB1D}" destId="{34B91C01-AAC6-42B2-9D30-95D1EBD11EF5}" srcOrd="0" destOrd="0" presId="urn:microsoft.com/office/officeart/2005/8/layout/list1"/>
    <dgm:cxn modelId="{5B959375-F157-4AF9-B135-EB064A9D064C}" type="presParOf" srcId="{6758BD4D-95DC-4D2F-9875-7EB9A755DB1D}" destId="{B6D312DC-B45B-417D-94DD-EC9C7FD9A8ED}" srcOrd="1" destOrd="0" presId="urn:microsoft.com/office/officeart/2005/8/layout/list1"/>
    <dgm:cxn modelId="{B4B8D2B0-B4D4-45A8-B5FC-119372B37CC7}" type="presParOf" srcId="{FF78795A-0D5D-4D68-9522-F18D3936D787}" destId="{0E137BF1-71F7-49D9-878B-66E2349D5C26}" srcOrd="5" destOrd="0" presId="urn:microsoft.com/office/officeart/2005/8/layout/list1"/>
    <dgm:cxn modelId="{CCAF4C27-00F3-41D8-9790-2507942B3A10}" type="presParOf" srcId="{FF78795A-0D5D-4D68-9522-F18D3936D787}" destId="{AE016AF2-EDDA-4D93-AA07-F233F3099F28}" srcOrd="6" destOrd="0" presId="urn:microsoft.com/office/officeart/2005/8/layout/list1"/>
    <dgm:cxn modelId="{5DACB3CF-C7A5-4002-8E93-49457ACDE5E1}" type="presParOf" srcId="{FF78795A-0D5D-4D68-9522-F18D3936D787}" destId="{195B4B89-72A9-4376-9F62-9171E57FACF1}" srcOrd="7" destOrd="0" presId="urn:microsoft.com/office/officeart/2005/8/layout/list1"/>
    <dgm:cxn modelId="{4DD4E8AC-CAEF-4190-9299-58AFB6E06526}" type="presParOf" srcId="{FF78795A-0D5D-4D68-9522-F18D3936D787}" destId="{ADD22023-D2E6-433E-B0E0-82BE096060E1}" srcOrd="8" destOrd="0" presId="urn:microsoft.com/office/officeart/2005/8/layout/list1"/>
    <dgm:cxn modelId="{2FF158EF-AE14-4FE2-AB66-EFE4C01E1295}" type="presParOf" srcId="{ADD22023-D2E6-433E-B0E0-82BE096060E1}" destId="{B95EC07C-431E-4D68-AA82-46B07722FA83}" srcOrd="0" destOrd="0" presId="urn:microsoft.com/office/officeart/2005/8/layout/list1"/>
    <dgm:cxn modelId="{056AC195-341F-4DFA-85C0-BB036F06819E}" type="presParOf" srcId="{ADD22023-D2E6-433E-B0E0-82BE096060E1}" destId="{36078114-A5C3-4FF1-A642-D03D5913398C}" srcOrd="1" destOrd="0" presId="urn:microsoft.com/office/officeart/2005/8/layout/list1"/>
    <dgm:cxn modelId="{7C5E6E4D-3879-4CB6-930B-BDB491AAC330}" type="presParOf" srcId="{FF78795A-0D5D-4D68-9522-F18D3936D787}" destId="{8A94CDD2-EF82-4333-AB9C-94E1051CDF8C}" srcOrd="9" destOrd="0" presId="urn:microsoft.com/office/officeart/2005/8/layout/list1"/>
    <dgm:cxn modelId="{FBF350C0-6922-46FC-B17C-83028AE45C5C}" type="presParOf" srcId="{FF78795A-0D5D-4D68-9522-F18D3936D787}" destId="{EAEC3335-F845-4305-8D4B-304B0ECB633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903805-75EB-480E-A4CA-FA98E3FB6445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86E52-6187-40BA-8BA8-B9C373142E5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#1 Understand Heart Failure</a:t>
          </a:r>
          <a:endParaRPr lang="en-US" dirty="0"/>
        </a:p>
      </dgm:t>
    </dgm:pt>
    <dgm:pt modelId="{0A1D22B6-FE7E-46F8-80F0-67E89E2D0CF6}" type="parTrans" cxnId="{6592787D-EF58-4DBD-9FEE-78202C871F08}">
      <dgm:prSet/>
      <dgm:spPr/>
      <dgm:t>
        <a:bodyPr/>
        <a:lstStyle/>
        <a:p>
          <a:endParaRPr lang="en-US"/>
        </a:p>
      </dgm:t>
    </dgm:pt>
    <dgm:pt modelId="{DD7EE1F0-575C-4305-8AC7-CC58DED5A0AD}" type="sibTrans" cxnId="{6592787D-EF58-4DBD-9FEE-78202C871F08}">
      <dgm:prSet/>
      <dgm:spPr/>
      <dgm:t>
        <a:bodyPr/>
        <a:lstStyle/>
        <a:p>
          <a:endParaRPr lang="en-US"/>
        </a:p>
      </dgm:t>
    </dgm:pt>
    <dgm:pt modelId="{8B9D0CC8-BF3D-4941-8D67-71DCFCFA901F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/>
            <a:t>#2 Identify Your Needs</a:t>
          </a:r>
          <a:endParaRPr lang="en-US" dirty="0"/>
        </a:p>
      </dgm:t>
    </dgm:pt>
    <dgm:pt modelId="{1541F0A9-4EBC-4BA6-9B80-F174DC993A19}" type="parTrans" cxnId="{463AC491-CDA8-4064-95E3-61DF2F3EF0E2}">
      <dgm:prSet/>
      <dgm:spPr/>
      <dgm:t>
        <a:bodyPr/>
        <a:lstStyle/>
        <a:p>
          <a:endParaRPr lang="en-US"/>
        </a:p>
      </dgm:t>
    </dgm:pt>
    <dgm:pt modelId="{89B6F557-19B7-42D6-BCCC-254131672F64}" type="sibTrans" cxnId="{463AC491-CDA8-4064-95E3-61DF2F3EF0E2}">
      <dgm:prSet/>
      <dgm:spPr/>
      <dgm:t>
        <a:bodyPr/>
        <a:lstStyle/>
        <a:p>
          <a:endParaRPr lang="en-US"/>
        </a:p>
      </dgm:t>
    </dgm:pt>
    <dgm:pt modelId="{EA71AC8B-A653-4D21-B7FF-752FDD61D87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#3 Explore Treatment Options</a:t>
          </a:r>
          <a:endParaRPr lang="en-US" dirty="0"/>
        </a:p>
      </dgm:t>
    </dgm:pt>
    <dgm:pt modelId="{4D516C81-FA91-44F0-A135-1D70D5517FB7}" type="parTrans" cxnId="{F66582A1-C803-495E-AEB6-7C04AA1FB432}">
      <dgm:prSet/>
      <dgm:spPr/>
      <dgm:t>
        <a:bodyPr/>
        <a:lstStyle/>
        <a:p>
          <a:endParaRPr lang="en-US"/>
        </a:p>
      </dgm:t>
    </dgm:pt>
    <dgm:pt modelId="{6A59E4DF-E13D-4500-9B21-488C7F27B8E3}" type="sibTrans" cxnId="{F66582A1-C803-495E-AEB6-7C04AA1FB432}">
      <dgm:prSet/>
      <dgm:spPr/>
      <dgm:t>
        <a:bodyPr/>
        <a:lstStyle/>
        <a:p>
          <a:endParaRPr lang="en-US"/>
        </a:p>
      </dgm:t>
    </dgm:pt>
    <dgm:pt modelId="{FF78795A-0D5D-4D68-9522-F18D3936D787}" type="pres">
      <dgm:prSet presAssocID="{0F903805-75EB-480E-A4CA-FA98E3FB64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E6F88D-D572-44DC-83F8-FD8012E86161}" type="pres">
      <dgm:prSet presAssocID="{E3286E52-6187-40BA-8BA8-B9C373142E51}" presName="parentLin" presStyleCnt="0"/>
      <dgm:spPr/>
    </dgm:pt>
    <dgm:pt modelId="{33C525A5-78E1-4F60-A96E-C71F61099FA6}" type="pres">
      <dgm:prSet presAssocID="{E3286E52-6187-40BA-8BA8-B9C373142E5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FFEEF4B-D3A1-4395-B4D5-9EF78E14E6FF}" type="pres">
      <dgm:prSet presAssocID="{E3286E52-6187-40BA-8BA8-B9C373142E51}" presName="parentText" presStyleLbl="node1" presStyleIdx="0" presStyleCnt="3" custScaleX="1276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0E021-BB8B-4AE2-B214-E72BC1E5B848}" type="pres">
      <dgm:prSet presAssocID="{E3286E52-6187-40BA-8BA8-B9C373142E51}" presName="negativeSpace" presStyleCnt="0"/>
      <dgm:spPr/>
    </dgm:pt>
    <dgm:pt modelId="{51279727-8955-4869-B4D1-6522048077C9}" type="pres">
      <dgm:prSet presAssocID="{E3286E52-6187-40BA-8BA8-B9C373142E51}" presName="childText" presStyleLbl="conFgAcc1" presStyleIdx="0" presStyleCnt="3">
        <dgm:presLayoutVars>
          <dgm:bulletEnabled val="1"/>
        </dgm:presLayoutVars>
      </dgm:prSet>
      <dgm:spPr/>
    </dgm:pt>
    <dgm:pt modelId="{0D2C3F7D-EE85-40F7-8BC8-DAE8512C2088}" type="pres">
      <dgm:prSet presAssocID="{DD7EE1F0-575C-4305-8AC7-CC58DED5A0AD}" presName="spaceBetweenRectangles" presStyleCnt="0"/>
      <dgm:spPr/>
    </dgm:pt>
    <dgm:pt modelId="{6758BD4D-95DC-4D2F-9875-7EB9A755DB1D}" type="pres">
      <dgm:prSet presAssocID="{8B9D0CC8-BF3D-4941-8D67-71DCFCFA901F}" presName="parentLin" presStyleCnt="0"/>
      <dgm:spPr/>
    </dgm:pt>
    <dgm:pt modelId="{34B91C01-AAC6-42B2-9D30-95D1EBD11EF5}" type="pres">
      <dgm:prSet presAssocID="{8B9D0CC8-BF3D-4941-8D67-71DCFCFA901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6D312DC-B45B-417D-94DD-EC9C7FD9A8ED}" type="pres">
      <dgm:prSet presAssocID="{8B9D0CC8-BF3D-4941-8D67-71DCFCFA901F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37BF1-71F7-49D9-878B-66E2349D5C26}" type="pres">
      <dgm:prSet presAssocID="{8B9D0CC8-BF3D-4941-8D67-71DCFCFA901F}" presName="negativeSpace" presStyleCnt="0"/>
      <dgm:spPr/>
    </dgm:pt>
    <dgm:pt modelId="{AE016AF2-EDDA-4D93-AA07-F233F3099F28}" type="pres">
      <dgm:prSet presAssocID="{8B9D0CC8-BF3D-4941-8D67-71DCFCFA901F}" presName="childText" presStyleLbl="conFgAcc1" presStyleIdx="1" presStyleCnt="3">
        <dgm:presLayoutVars>
          <dgm:bulletEnabled val="1"/>
        </dgm:presLayoutVars>
      </dgm:prSet>
      <dgm:spPr/>
    </dgm:pt>
    <dgm:pt modelId="{195B4B89-72A9-4376-9F62-9171E57FACF1}" type="pres">
      <dgm:prSet presAssocID="{89B6F557-19B7-42D6-BCCC-254131672F64}" presName="spaceBetweenRectangles" presStyleCnt="0"/>
      <dgm:spPr/>
    </dgm:pt>
    <dgm:pt modelId="{ADD22023-D2E6-433E-B0E0-82BE096060E1}" type="pres">
      <dgm:prSet presAssocID="{EA71AC8B-A653-4D21-B7FF-752FDD61D874}" presName="parentLin" presStyleCnt="0"/>
      <dgm:spPr/>
    </dgm:pt>
    <dgm:pt modelId="{B95EC07C-431E-4D68-AA82-46B07722FA83}" type="pres">
      <dgm:prSet presAssocID="{EA71AC8B-A653-4D21-B7FF-752FDD61D87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6078114-A5C3-4FF1-A642-D03D5913398C}" type="pres">
      <dgm:prSet presAssocID="{EA71AC8B-A653-4D21-B7FF-752FDD61D87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4CDD2-EF82-4333-AB9C-94E1051CDF8C}" type="pres">
      <dgm:prSet presAssocID="{EA71AC8B-A653-4D21-B7FF-752FDD61D874}" presName="negativeSpace" presStyleCnt="0"/>
      <dgm:spPr/>
    </dgm:pt>
    <dgm:pt modelId="{EAEC3335-F845-4305-8D4B-304B0ECB6330}" type="pres">
      <dgm:prSet presAssocID="{EA71AC8B-A653-4D21-B7FF-752FDD61D87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5E33150-E5E3-4E2A-A1A5-1B612B8741B1}" type="presOf" srcId="{0F903805-75EB-480E-A4CA-FA98E3FB6445}" destId="{FF78795A-0D5D-4D68-9522-F18D3936D787}" srcOrd="0" destOrd="0" presId="urn:microsoft.com/office/officeart/2005/8/layout/list1"/>
    <dgm:cxn modelId="{6592787D-EF58-4DBD-9FEE-78202C871F08}" srcId="{0F903805-75EB-480E-A4CA-FA98E3FB6445}" destId="{E3286E52-6187-40BA-8BA8-B9C373142E51}" srcOrd="0" destOrd="0" parTransId="{0A1D22B6-FE7E-46F8-80F0-67E89E2D0CF6}" sibTransId="{DD7EE1F0-575C-4305-8AC7-CC58DED5A0AD}"/>
    <dgm:cxn modelId="{828408EF-A693-4EE6-9F09-12C0339984F0}" type="presOf" srcId="{EA71AC8B-A653-4D21-B7FF-752FDD61D874}" destId="{36078114-A5C3-4FF1-A642-D03D5913398C}" srcOrd="1" destOrd="0" presId="urn:microsoft.com/office/officeart/2005/8/layout/list1"/>
    <dgm:cxn modelId="{F66582A1-C803-495E-AEB6-7C04AA1FB432}" srcId="{0F903805-75EB-480E-A4CA-FA98E3FB6445}" destId="{EA71AC8B-A653-4D21-B7FF-752FDD61D874}" srcOrd="2" destOrd="0" parTransId="{4D516C81-FA91-44F0-A135-1D70D5517FB7}" sibTransId="{6A59E4DF-E13D-4500-9B21-488C7F27B8E3}"/>
    <dgm:cxn modelId="{926B68ED-5CFA-4A8A-A17D-0D19152B37B3}" type="presOf" srcId="{E3286E52-6187-40BA-8BA8-B9C373142E51}" destId="{DFFEEF4B-D3A1-4395-B4D5-9EF78E14E6FF}" srcOrd="1" destOrd="0" presId="urn:microsoft.com/office/officeart/2005/8/layout/list1"/>
    <dgm:cxn modelId="{E2E8241F-D1AD-4998-8597-45744B7407E1}" type="presOf" srcId="{EA71AC8B-A653-4D21-B7FF-752FDD61D874}" destId="{B95EC07C-431E-4D68-AA82-46B07722FA83}" srcOrd="0" destOrd="0" presId="urn:microsoft.com/office/officeart/2005/8/layout/list1"/>
    <dgm:cxn modelId="{03395CB1-4DA8-4AA1-B352-C80C5F702C70}" type="presOf" srcId="{E3286E52-6187-40BA-8BA8-B9C373142E51}" destId="{33C525A5-78E1-4F60-A96E-C71F61099FA6}" srcOrd="0" destOrd="0" presId="urn:microsoft.com/office/officeart/2005/8/layout/list1"/>
    <dgm:cxn modelId="{51B90CAD-B623-4331-B132-3E4CE9AB135D}" type="presOf" srcId="{8B9D0CC8-BF3D-4941-8D67-71DCFCFA901F}" destId="{34B91C01-AAC6-42B2-9D30-95D1EBD11EF5}" srcOrd="0" destOrd="0" presId="urn:microsoft.com/office/officeart/2005/8/layout/list1"/>
    <dgm:cxn modelId="{463AC491-CDA8-4064-95E3-61DF2F3EF0E2}" srcId="{0F903805-75EB-480E-A4CA-FA98E3FB6445}" destId="{8B9D0CC8-BF3D-4941-8D67-71DCFCFA901F}" srcOrd="1" destOrd="0" parTransId="{1541F0A9-4EBC-4BA6-9B80-F174DC993A19}" sibTransId="{89B6F557-19B7-42D6-BCCC-254131672F64}"/>
    <dgm:cxn modelId="{BECF6041-8521-4C82-9F76-4D27750F5EC9}" type="presOf" srcId="{8B9D0CC8-BF3D-4941-8D67-71DCFCFA901F}" destId="{B6D312DC-B45B-417D-94DD-EC9C7FD9A8ED}" srcOrd="1" destOrd="0" presId="urn:microsoft.com/office/officeart/2005/8/layout/list1"/>
    <dgm:cxn modelId="{0CC2058F-BDB0-4266-9ABD-E360BE3722FF}" type="presParOf" srcId="{FF78795A-0D5D-4D68-9522-F18D3936D787}" destId="{2EE6F88D-D572-44DC-83F8-FD8012E86161}" srcOrd="0" destOrd="0" presId="urn:microsoft.com/office/officeart/2005/8/layout/list1"/>
    <dgm:cxn modelId="{CB11AAF5-914E-43BB-9088-900E609B6935}" type="presParOf" srcId="{2EE6F88D-D572-44DC-83F8-FD8012E86161}" destId="{33C525A5-78E1-4F60-A96E-C71F61099FA6}" srcOrd="0" destOrd="0" presId="urn:microsoft.com/office/officeart/2005/8/layout/list1"/>
    <dgm:cxn modelId="{01509786-6178-4938-AC8C-151C9E53C7E1}" type="presParOf" srcId="{2EE6F88D-D572-44DC-83F8-FD8012E86161}" destId="{DFFEEF4B-D3A1-4395-B4D5-9EF78E14E6FF}" srcOrd="1" destOrd="0" presId="urn:microsoft.com/office/officeart/2005/8/layout/list1"/>
    <dgm:cxn modelId="{3819BE14-3175-4F2F-AB3C-DBFEA94DA7C5}" type="presParOf" srcId="{FF78795A-0D5D-4D68-9522-F18D3936D787}" destId="{DD20E021-BB8B-4AE2-B214-E72BC1E5B848}" srcOrd="1" destOrd="0" presId="urn:microsoft.com/office/officeart/2005/8/layout/list1"/>
    <dgm:cxn modelId="{7A390DD2-4EA3-4BE5-AA46-AE6E37D4C8D6}" type="presParOf" srcId="{FF78795A-0D5D-4D68-9522-F18D3936D787}" destId="{51279727-8955-4869-B4D1-6522048077C9}" srcOrd="2" destOrd="0" presId="urn:microsoft.com/office/officeart/2005/8/layout/list1"/>
    <dgm:cxn modelId="{37A27E9B-5BBD-42A9-8C42-368706DAA381}" type="presParOf" srcId="{FF78795A-0D5D-4D68-9522-F18D3936D787}" destId="{0D2C3F7D-EE85-40F7-8BC8-DAE8512C2088}" srcOrd="3" destOrd="0" presId="urn:microsoft.com/office/officeart/2005/8/layout/list1"/>
    <dgm:cxn modelId="{DAEAC022-B4E2-4CC5-A83E-9B03394A0F07}" type="presParOf" srcId="{FF78795A-0D5D-4D68-9522-F18D3936D787}" destId="{6758BD4D-95DC-4D2F-9875-7EB9A755DB1D}" srcOrd="4" destOrd="0" presId="urn:microsoft.com/office/officeart/2005/8/layout/list1"/>
    <dgm:cxn modelId="{2E1F4B20-7F5A-4F58-B325-6C199DE664C6}" type="presParOf" srcId="{6758BD4D-95DC-4D2F-9875-7EB9A755DB1D}" destId="{34B91C01-AAC6-42B2-9D30-95D1EBD11EF5}" srcOrd="0" destOrd="0" presId="urn:microsoft.com/office/officeart/2005/8/layout/list1"/>
    <dgm:cxn modelId="{4632084C-6DDD-409B-B48C-FF879C57C9F5}" type="presParOf" srcId="{6758BD4D-95DC-4D2F-9875-7EB9A755DB1D}" destId="{B6D312DC-B45B-417D-94DD-EC9C7FD9A8ED}" srcOrd="1" destOrd="0" presId="urn:microsoft.com/office/officeart/2005/8/layout/list1"/>
    <dgm:cxn modelId="{4897CA01-0199-4A0A-8606-0226E1606321}" type="presParOf" srcId="{FF78795A-0D5D-4D68-9522-F18D3936D787}" destId="{0E137BF1-71F7-49D9-878B-66E2349D5C26}" srcOrd="5" destOrd="0" presId="urn:microsoft.com/office/officeart/2005/8/layout/list1"/>
    <dgm:cxn modelId="{276D63B4-75FF-4A87-A099-D7DBFA8DC9F0}" type="presParOf" srcId="{FF78795A-0D5D-4D68-9522-F18D3936D787}" destId="{AE016AF2-EDDA-4D93-AA07-F233F3099F28}" srcOrd="6" destOrd="0" presId="urn:microsoft.com/office/officeart/2005/8/layout/list1"/>
    <dgm:cxn modelId="{9C95AA8B-E31F-45BC-8B99-A9BF8C1AFA3A}" type="presParOf" srcId="{FF78795A-0D5D-4D68-9522-F18D3936D787}" destId="{195B4B89-72A9-4376-9F62-9171E57FACF1}" srcOrd="7" destOrd="0" presId="urn:microsoft.com/office/officeart/2005/8/layout/list1"/>
    <dgm:cxn modelId="{28F82038-F814-4C43-94A0-84D3C673C67B}" type="presParOf" srcId="{FF78795A-0D5D-4D68-9522-F18D3936D787}" destId="{ADD22023-D2E6-433E-B0E0-82BE096060E1}" srcOrd="8" destOrd="0" presId="urn:microsoft.com/office/officeart/2005/8/layout/list1"/>
    <dgm:cxn modelId="{30F19D04-C53A-49AD-875F-07FEEC0F3CC5}" type="presParOf" srcId="{ADD22023-D2E6-433E-B0E0-82BE096060E1}" destId="{B95EC07C-431E-4D68-AA82-46B07722FA83}" srcOrd="0" destOrd="0" presId="urn:microsoft.com/office/officeart/2005/8/layout/list1"/>
    <dgm:cxn modelId="{E586680E-B941-44B1-86DB-103775333DC1}" type="presParOf" srcId="{ADD22023-D2E6-433E-B0E0-82BE096060E1}" destId="{36078114-A5C3-4FF1-A642-D03D5913398C}" srcOrd="1" destOrd="0" presId="urn:microsoft.com/office/officeart/2005/8/layout/list1"/>
    <dgm:cxn modelId="{1CC608EA-A7C2-4757-85DB-07ADB74E92E6}" type="presParOf" srcId="{FF78795A-0D5D-4D68-9522-F18D3936D787}" destId="{8A94CDD2-EF82-4333-AB9C-94E1051CDF8C}" srcOrd="9" destOrd="0" presId="urn:microsoft.com/office/officeart/2005/8/layout/list1"/>
    <dgm:cxn modelId="{D948380E-E4A4-4776-B9AC-FB523815DAA1}" type="presParOf" srcId="{FF78795A-0D5D-4D68-9522-F18D3936D787}" destId="{EAEC3335-F845-4305-8D4B-304B0ECB633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903805-75EB-480E-A4CA-FA98E3FB6445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86E52-6187-40BA-8BA8-B9C373142E5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#1 Understand Heart Failure</a:t>
          </a:r>
          <a:endParaRPr lang="en-US" dirty="0"/>
        </a:p>
      </dgm:t>
    </dgm:pt>
    <dgm:pt modelId="{0A1D22B6-FE7E-46F8-80F0-67E89E2D0CF6}" type="parTrans" cxnId="{6592787D-EF58-4DBD-9FEE-78202C871F08}">
      <dgm:prSet/>
      <dgm:spPr/>
      <dgm:t>
        <a:bodyPr/>
        <a:lstStyle/>
        <a:p>
          <a:endParaRPr lang="en-US"/>
        </a:p>
      </dgm:t>
    </dgm:pt>
    <dgm:pt modelId="{DD7EE1F0-575C-4305-8AC7-CC58DED5A0AD}" type="sibTrans" cxnId="{6592787D-EF58-4DBD-9FEE-78202C871F08}">
      <dgm:prSet/>
      <dgm:spPr/>
      <dgm:t>
        <a:bodyPr/>
        <a:lstStyle/>
        <a:p>
          <a:endParaRPr lang="en-US"/>
        </a:p>
      </dgm:t>
    </dgm:pt>
    <dgm:pt modelId="{8B9D0CC8-BF3D-4941-8D67-71DCFCFA901F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/>
            <a:t>#2 Identify Your Needs</a:t>
          </a:r>
          <a:endParaRPr lang="en-US" dirty="0"/>
        </a:p>
      </dgm:t>
    </dgm:pt>
    <dgm:pt modelId="{1541F0A9-4EBC-4BA6-9B80-F174DC993A19}" type="parTrans" cxnId="{463AC491-CDA8-4064-95E3-61DF2F3EF0E2}">
      <dgm:prSet/>
      <dgm:spPr/>
      <dgm:t>
        <a:bodyPr/>
        <a:lstStyle/>
        <a:p>
          <a:endParaRPr lang="en-US"/>
        </a:p>
      </dgm:t>
    </dgm:pt>
    <dgm:pt modelId="{89B6F557-19B7-42D6-BCCC-254131672F64}" type="sibTrans" cxnId="{463AC491-CDA8-4064-95E3-61DF2F3EF0E2}">
      <dgm:prSet/>
      <dgm:spPr/>
      <dgm:t>
        <a:bodyPr/>
        <a:lstStyle/>
        <a:p>
          <a:endParaRPr lang="en-US"/>
        </a:p>
      </dgm:t>
    </dgm:pt>
    <dgm:pt modelId="{EA71AC8B-A653-4D21-B7FF-752FDD61D87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#3 Explore Treatment Options</a:t>
          </a:r>
          <a:endParaRPr lang="en-US" dirty="0"/>
        </a:p>
      </dgm:t>
    </dgm:pt>
    <dgm:pt modelId="{4D516C81-FA91-44F0-A135-1D70D5517FB7}" type="parTrans" cxnId="{F66582A1-C803-495E-AEB6-7C04AA1FB432}">
      <dgm:prSet/>
      <dgm:spPr/>
      <dgm:t>
        <a:bodyPr/>
        <a:lstStyle/>
        <a:p>
          <a:endParaRPr lang="en-US"/>
        </a:p>
      </dgm:t>
    </dgm:pt>
    <dgm:pt modelId="{6A59E4DF-E13D-4500-9B21-488C7F27B8E3}" type="sibTrans" cxnId="{F66582A1-C803-495E-AEB6-7C04AA1FB432}">
      <dgm:prSet/>
      <dgm:spPr/>
      <dgm:t>
        <a:bodyPr/>
        <a:lstStyle/>
        <a:p>
          <a:endParaRPr lang="en-US"/>
        </a:p>
      </dgm:t>
    </dgm:pt>
    <dgm:pt modelId="{FF78795A-0D5D-4D68-9522-F18D3936D787}" type="pres">
      <dgm:prSet presAssocID="{0F903805-75EB-480E-A4CA-FA98E3FB64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E6F88D-D572-44DC-83F8-FD8012E86161}" type="pres">
      <dgm:prSet presAssocID="{E3286E52-6187-40BA-8BA8-B9C373142E51}" presName="parentLin" presStyleCnt="0"/>
      <dgm:spPr/>
    </dgm:pt>
    <dgm:pt modelId="{33C525A5-78E1-4F60-A96E-C71F61099FA6}" type="pres">
      <dgm:prSet presAssocID="{E3286E52-6187-40BA-8BA8-B9C373142E5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FFEEF4B-D3A1-4395-B4D5-9EF78E14E6FF}" type="pres">
      <dgm:prSet presAssocID="{E3286E52-6187-40BA-8BA8-B9C373142E51}" presName="parentText" presStyleLbl="node1" presStyleIdx="0" presStyleCnt="3" custScaleX="1276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0E021-BB8B-4AE2-B214-E72BC1E5B848}" type="pres">
      <dgm:prSet presAssocID="{E3286E52-6187-40BA-8BA8-B9C373142E51}" presName="negativeSpace" presStyleCnt="0"/>
      <dgm:spPr/>
    </dgm:pt>
    <dgm:pt modelId="{51279727-8955-4869-B4D1-6522048077C9}" type="pres">
      <dgm:prSet presAssocID="{E3286E52-6187-40BA-8BA8-B9C373142E51}" presName="childText" presStyleLbl="conFgAcc1" presStyleIdx="0" presStyleCnt="3">
        <dgm:presLayoutVars>
          <dgm:bulletEnabled val="1"/>
        </dgm:presLayoutVars>
      </dgm:prSet>
      <dgm:spPr/>
    </dgm:pt>
    <dgm:pt modelId="{0D2C3F7D-EE85-40F7-8BC8-DAE8512C2088}" type="pres">
      <dgm:prSet presAssocID="{DD7EE1F0-575C-4305-8AC7-CC58DED5A0AD}" presName="spaceBetweenRectangles" presStyleCnt="0"/>
      <dgm:spPr/>
    </dgm:pt>
    <dgm:pt modelId="{6758BD4D-95DC-4D2F-9875-7EB9A755DB1D}" type="pres">
      <dgm:prSet presAssocID="{8B9D0CC8-BF3D-4941-8D67-71DCFCFA901F}" presName="parentLin" presStyleCnt="0"/>
      <dgm:spPr/>
    </dgm:pt>
    <dgm:pt modelId="{34B91C01-AAC6-42B2-9D30-95D1EBD11EF5}" type="pres">
      <dgm:prSet presAssocID="{8B9D0CC8-BF3D-4941-8D67-71DCFCFA901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6D312DC-B45B-417D-94DD-EC9C7FD9A8ED}" type="pres">
      <dgm:prSet presAssocID="{8B9D0CC8-BF3D-4941-8D67-71DCFCFA901F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37BF1-71F7-49D9-878B-66E2349D5C26}" type="pres">
      <dgm:prSet presAssocID="{8B9D0CC8-BF3D-4941-8D67-71DCFCFA901F}" presName="negativeSpace" presStyleCnt="0"/>
      <dgm:spPr/>
    </dgm:pt>
    <dgm:pt modelId="{AE016AF2-EDDA-4D93-AA07-F233F3099F28}" type="pres">
      <dgm:prSet presAssocID="{8B9D0CC8-BF3D-4941-8D67-71DCFCFA901F}" presName="childText" presStyleLbl="conFgAcc1" presStyleIdx="1" presStyleCnt="3">
        <dgm:presLayoutVars>
          <dgm:bulletEnabled val="1"/>
        </dgm:presLayoutVars>
      </dgm:prSet>
      <dgm:spPr/>
    </dgm:pt>
    <dgm:pt modelId="{195B4B89-72A9-4376-9F62-9171E57FACF1}" type="pres">
      <dgm:prSet presAssocID="{89B6F557-19B7-42D6-BCCC-254131672F64}" presName="spaceBetweenRectangles" presStyleCnt="0"/>
      <dgm:spPr/>
    </dgm:pt>
    <dgm:pt modelId="{ADD22023-D2E6-433E-B0E0-82BE096060E1}" type="pres">
      <dgm:prSet presAssocID="{EA71AC8B-A653-4D21-B7FF-752FDD61D874}" presName="parentLin" presStyleCnt="0"/>
      <dgm:spPr/>
    </dgm:pt>
    <dgm:pt modelId="{B95EC07C-431E-4D68-AA82-46B07722FA83}" type="pres">
      <dgm:prSet presAssocID="{EA71AC8B-A653-4D21-B7FF-752FDD61D87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6078114-A5C3-4FF1-A642-D03D5913398C}" type="pres">
      <dgm:prSet presAssocID="{EA71AC8B-A653-4D21-B7FF-752FDD61D87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4CDD2-EF82-4333-AB9C-94E1051CDF8C}" type="pres">
      <dgm:prSet presAssocID="{EA71AC8B-A653-4D21-B7FF-752FDD61D874}" presName="negativeSpace" presStyleCnt="0"/>
      <dgm:spPr/>
    </dgm:pt>
    <dgm:pt modelId="{EAEC3335-F845-4305-8D4B-304B0ECB6330}" type="pres">
      <dgm:prSet presAssocID="{EA71AC8B-A653-4D21-B7FF-752FDD61D87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592787D-EF58-4DBD-9FEE-78202C871F08}" srcId="{0F903805-75EB-480E-A4CA-FA98E3FB6445}" destId="{E3286E52-6187-40BA-8BA8-B9C373142E51}" srcOrd="0" destOrd="0" parTransId="{0A1D22B6-FE7E-46F8-80F0-67E89E2D0CF6}" sibTransId="{DD7EE1F0-575C-4305-8AC7-CC58DED5A0AD}"/>
    <dgm:cxn modelId="{23C09955-6ABF-4C4D-8828-E0276AC05BEC}" type="presOf" srcId="{E3286E52-6187-40BA-8BA8-B9C373142E51}" destId="{DFFEEF4B-D3A1-4395-B4D5-9EF78E14E6FF}" srcOrd="1" destOrd="0" presId="urn:microsoft.com/office/officeart/2005/8/layout/list1"/>
    <dgm:cxn modelId="{F66582A1-C803-495E-AEB6-7C04AA1FB432}" srcId="{0F903805-75EB-480E-A4CA-FA98E3FB6445}" destId="{EA71AC8B-A653-4D21-B7FF-752FDD61D874}" srcOrd="2" destOrd="0" parTransId="{4D516C81-FA91-44F0-A135-1D70D5517FB7}" sibTransId="{6A59E4DF-E13D-4500-9B21-488C7F27B8E3}"/>
    <dgm:cxn modelId="{4D03A962-33ED-4CA0-BA29-B88C9DD16A06}" type="presOf" srcId="{8B9D0CC8-BF3D-4941-8D67-71DCFCFA901F}" destId="{34B91C01-AAC6-42B2-9D30-95D1EBD11EF5}" srcOrd="0" destOrd="0" presId="urn:microsoft.com/office/officeart/2005/8/layout/list1"/>
    <dgm:cxn modelId="{463AC491-CDA8-4064-95E3-61DF2F3EF0E2}" srcId="{0F903805-75EB-480E-A4CA-FA98E3FB6445}" destId="{8B9D0CC8-BF3D-4941-8D67-71DCFCFA901F}" srcOrd="1" destOrd="0" parTransId="{1541F0A9-4EBC-4BA6-9B80-F174DC993A19}" sibTransId="{89B6F557-19B7-42D6-BCCC-254131672F64}"/>
    <dgm:cxn modelId="{0D37B10B-06E3-4919-BFB3-CE398E8ABF0E}" type="presOf" srcId="{0F903805-75EB-480E-A4CA-FA98E3FB6445}" destId="{FF78795A-0D5D-4D68-9522-F18D3936D787}" srcOrd="0" destOrd="0" presId="urn:microsoft.com/office/officeart/2005/8/layout/list1"/>
    <dgm:cxn modelId="{7EBB7992-1835-42FF-927A-574C15B9E056}" type="presOf" srcId="{8B9D0CC8-BF3D-4941-8D67-71DCFCFA901F}" destId="{B6D312DC-B45B-417D-94DD-EC9C7FD9A8ED}" srcOrd="1" destOrd="0" presId="urn:microsoft.com/office/officeart/2005/8/layout/list1"/>
    <dgm:cxn modelId="{3BC83470-FB41-4D5F-8E87-8CABB3D7049F}" type="presOf" srcId="{EA71AC8B-A653-4D21-B7FF-752FDD61D874}" destId="{36078114-A5C3-4FF1-A642-D03D5913398C}" srcOrd="1" destOrd="0" presId="urn:microsoft.com/office/officeart/2005/8/layout/list1"/>
    <dgm:cxn modelId="{41375D60-5C92-43C0-82E0-9B37EC55BF2B}" type="presOf" srcId="{E3286E52-6187-40BA-8BA8-B9C373142E51}" destId="{33C525A5-78E1-4F60-A96E-C71F61099FA6}" srcOrd="0" destOrd="0" presId="urn:microsoft.com/office/officeart/2005/8/layout/list1"/>
    <dgm:cxn modelId="{A740DDBB-6E5B-4BA9-9552-B79F59A2492F}" type="presOf" srcId="{EA71AC8B-A653-4D21-B7FF-752FDD61D874}" destId="{B95EC07C-431E-4D68-AA82-46B07722FA83}" srcOrd="0" destOrd="0" presId="urn:microsoft.com/office/officeart/2005/8/layout/list1"/>
    <dgm:cxn modelId="{E2E870A9-FEB8-42B4-8B95-962521BD0C97}" type="presParOf" srcId="{FF78795A-0D5D-4D68-9522-F18D3936D787}" destId="{2EE6F88D-D572-44DC-83F8-FD8012E86161}" srcOrd="0" destOrd="0" presId="urn:microsoft.com/office/officeart/2005/8/layout/list1"/>
    <dgm:cxn modelId="{5DC80685-E510-4D1B-B067-BACF6CA06109}" type="presParOf" srcId="{2EE6F88D-D572-44DC-83F8-FD8012E86161}" destId="{33C525A5-78E1-4F60-A96E-C71F61099FA6}" srcOrd="0" destOrd="0" presId="urn:microsoft.com/office/officeart/2005/8/layout/list1"/>
    <dgm:cxn modelId="{8219DE70-7C41-40D2-AEE8-D0C8B34FE5D3}" type="presParOf" srcId="{2EE6F88D-D572-44DC-83F8-FD8012E86161}" destId="{DFFEEF4B-D3A1-4395-B4D5-9EF78E14E6FF}" srcOrd="1" destOrd="0" presId="urn:microsoft.com/office/officeart/2005/8/layout/list1"/>
    <dgm:cxn modelId="{2DA9CA48-2733-4104-ABEC-8F2E38631058}" type="presParOf" srcId="{FF78795A-0D5D-4D68-9522-F18D3936D787}" destId="{DD20E021-BB8B-4AE2-B214-E72BC1E5B848}" srcOrd="1" destOrd="0" presId="urn:microsoft.com/office/officeart/2005/8/layout/list1"/>
    <dgm:cxn modelId="{E76FCBE6-AF36-4729-99FF-B039ABEF6283}" type="presParOf" srcId="{FF78795A-0D5D-4D68-9522-F18D3936D787}" destId="{51279727-8955-4869-B4D1-6522048077C9}" srcOrd="2" destOrd="0" presId="urn:microsoft.com/office/officeart/2005/8/layout/list1"/>
    <dgm:cxn modelId="{6FF6A45B-5020-479D-AFF4-24D3501F564F}" type="presParOf" srcId="{FF78795A-0D5D-4D68-9522-F18D3936D787}" destId="{0D2C3F7D-EE85-40F7-8BC8-DAE8512C2088}" srcOrd="3" destOrd="0" presId="urn:microsoft.com/office/officeart/2005/8/layout/list1"/>
    <dgm:cxn modelId="{548320C5-8D1A-4A35-A629-6E07A5E4E0EA}" type="presParOf" srcId="{FF78795A-0D5D-4D68-9522-F18D3936D787}" destId="{6758BD4D-95DC-4D2F-9875-7EB9A755DB1D}" srcOrd="4" destOrd="0" presId="urn:microsoft.com/office/officeart/2005/8/layout/list1"/>
    <dgm:cxn modelId="{9E70C40C-480F-4626-B447-969495C6695A}" type="presParOf" srcId="{6758BD4D-95DC-4D2F-9875-7EB9A755DB1D}" destId="{34B91C01-AAC6-42B2-9D30-95D1EBD11EF5}" srcOrd="0" destOrd="0" presId="urn:microsoft.com/office/officeart/2005/8/layout/list1"/>
    <dgm:cxn modelId="{1B549544-A229-4A8A-851A-360496EA6F60}" type="presParOf" srcId="{6758BD4D-95DC-4D2F-9875-7EB9A755DB1D}" destId="{B6D312DC-B45B-417D-94DD-EC9C7FD9A8ED}" srcOrd="1" destOrd="0" presId="urn:microsoft.com/office/officeart/2005/8/layout/list1"/>
    <dgm:cxn modelId="{30EF2F0B-DADE-47FA-B450-CBA72D31E499}" type="presParOf" srcId="{FF78795A-0D5D-4D68-9522-F18D3936D787}" destId="{0E137BF1-71F7-49D9-878B-66E2349D5C26}" srcOrd="5" destOrd="0" presId="urn:microsoft.com/office/officeart/2005/8/layout/list1"/>
    <dgm:cxn modelId="{442B8EA7-2D2F-4C1F-A672-CB9FEDC97E51}" type="presParOf" srcId="{FF78795A-0D5D-4D68-9522-F18D3936D787}" destId="{AE016AF2-EDDA-4D93-AA07-F233F3099F28}" srcOrd="6" destOrd="0" presId="urn:microsoft.com/office/officeart/2005/8/layout/list1"/>
    <dgm:cxn modelId="{219CBA82-DDCC-4CF7-A225-82989B94F2E6}" type="presParOf" srcId="{FF78795A-0D5D-4D68-9522-F18D3936D787}" destId="{195B4B89-72A9-4376-9F62-9171E57FACF1}" srcOrd="7" destOrd="0" presId="urn:microsoft.com/office/officeart/2005/8/layout/list1"/>
    <dgm:cxn modelId="{13C68DF7-CFCF-4544-B325-390E569477A3}" type="presParOf" srcId="{FF78795A-0D5D-4D68-9522-F18D3936D787}" destId="{ADD22023-D2E6-433E-B0E0-82BE096060E1}" srcOrd="8" destOrd="0" presId="urn:microsoft.com/office/officeart/2005/8/layout/list1"/>
    <dgm:cxn modelId="{218A57EF-0F7D-4ECC-8526-1C45CA493C27}" type="presParOf" srcId="{ADD22023-D2E6-433E-B0E0-82BE096060E1}" destId="{B95EC07C-431E-4D68-AA82-46B07722FA83}" srcOrd="0" destOrd="0" presId="urn:microsoft.com/office/officeart/2005/8/layout/list1"/>
    <dgm:cxn modelId="{C871FB17-980B-4344-BA67-B5D39A05F270}" type="presParOf" srcId="{ADD22023-D2E6-433E-B0E0-82BE096060E1}" destId="{36078114-A5C3-4FF1-A642-D03D5913398C}" srcOrd="1" destOrd="0" presId="urn:microsoft.com/office/officeart/2005/8/layout/list1"/>
    <dgm:cxn modelId="{190B898B-1AB1-4FE7-98C2-8D9C7194E1CD}" type="presParOf" srcId="{FF78795A-0D5D-4D68-9522-F18D3936D787}" destId="{8A94CDD2-EF82-4333-AB9C-94E1051CDF8C}" srcOrd="9" destOrd="0" presId="urn:microsoft.com/office/officeart/2005/8/layout/list1"/>
    <dgm:cxn modelId="{51EEE719-91F4-48A3-A5C6-3A101BE5AB6F}" type="presParOf" srcId="{FF78795A-0D5D-4D68-9522-F18D3936D787}" destId="{EAEC3335-F845-4305-8D4B-304B0ECB633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903805-75EB-480E-A4CA-FA98E3FB6445}" type="doc">
      <dgm:prSet loTypeId="urn:microsoft.com/office/officeart/2005/8/layout/list1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86E52-6187-40BA-8BA8-B9C373142E5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#1 Understand Heart Failure</a:t>
          </a:r>
          <a:endParaRPr lang="en-US" dirty="0"/>
        </a:p>
      </dgm:t>
    </dgm:pt>
    <dgm:pt modelId="{0A1D22B6-FE7E-46F8-80F0-67E89E2D0CF6}" type="parTrans" cxnId="{6592787D-EF58-4DBD-9FEE-78202C871F08}">
      <dgm:prSet/>
      <dgm:spPr/>
      <dgm:t>
        <a:bodyPr/>
        <a:lstStyle/>
        <a:p>
          <a:endParaRPr lang="en-US"/>
        </a:p>
      </dgm:t>
    </dgm:pt>
    <dgm:pt modelId="{DD7EE1F0-575C-4305-8AC7-CC58DED5A0AD}" type="sibTrans" cxnId="{6592787D-EF58-4DBD-9FEE-78202C871F08}">
      <dgm:prSet/>
      <dgm:spPr/>
      <dgm:t>
        <a:bodyPr/>
        <a:lstStyle/>
        <a:p>
          <a:endParaRPr lang="en-US"/>
        </a:p>
      </dgm:t>
    </dgm:pt>
    <dgm:pt modelId="{8B9D0CC8-BF3D-4941-8D67-71DCFCFA901F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/>
            <a:t>#2 Identify Your Needs</a:t>
          </a:r>
          <a:endParaRPr lang="en-US" dirty="0"/>
        </a:p>
      </dgm:t>
    </dgm:pt>
    <dgm:pt modelId="{1541F0A9-4EBC-4BA6-9B80-F174DC993A19}" type="parTrans" cxnId="{463AC491-CDA8-4064-95E3-61DF2F3EF0E2}">
      <dgm:prSet/>
      <dgm:spPr/>
      <dgm:t>
        <a:bodyPr/>
        <a:lstStyle/>
        <a:p>
          <a:endParaRPr lang="en-US"/>
        </a:p>
      </dgm:t>
    </dgm:pt>
    <dgm:pt modelId="{89B6F557-19B7-42D6-BCCC-254131672F64}" type="sibTrans" cxnId="{463AC491-CDA8-4064-95E3-61DF2F3EF0E2}">
      <dgm:prSet/>
      <dgm:spPr/>
      <dgm:t>
        <a:bodyPr/>
        <a:lstStyle/>
        <a:p>
          <a:endParaRPr lang="en-US"/>
        </a:p>
      </dgm:t>
    </dgm:pt>
    <dgm:pt modelId="{EA71AC8B-A653-4D21-B7FF-752FDD61D87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#3 Explore Treatment Options</a:t>
          </a:r>
          <a:endParaRPr lang="en-US" dirty="0"/>
        </a:p>
      </dgm:t>
    </dgm:pt>
    <dgm:pt modelId="{4D516C81-FA91-44F0-A135-1D70D5517FB7}" type="parTrans" cxnId="{F66582A1-C803-495E-AEB6-7C04AA1FB432}">
      <dgm:prSet/>
      <dgm:spPr/>
      <dgm:t>
        <a:bodyPr/>
        <a:lstStyle/>
        <a:p>
          <a:endParaRPr lang="en-US"/>
        </a:p>
      </dgm:t>
    </dgm:pt>
    <dgm:pt modelId="{6A59E4DF-E13D-4500-9B21-488C7F27B8E3}" type="sibTrans" cxnId="{F66582A1-C803-495E-AEB6-7C04AA1FB432}">
      <dgm:prSet/>
      <dgm:spPr/>
      <dgm:t>
        <a:bodyPr/>
        <a:lstStyle/>
        <a:p>
          <a:endParaRPr lang="en-US"/>
        </a:p>
      </dgm:t>
    </dgm:pt>
    <dgm:pt modelId="{FF78795A-0D5D-4D68-9522-F18D3936D787}" type="pres">
      <dgm:prSet presAssocID="{0F903805-75EB-480E-A4CA-FA98E3FB644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E6F88D-D572-44DC-83F8-FD8012E86161}" type="pres">
      <dgm:prSet presAssocID="{E3286E52-6187-40BA-8BA8-B9C373142E51}" presName="parentLin" presStyleCnt="0"/>
      <dgm:spPr/>
    </dgm:pt>
    <dgm:pt modelId="{33C525A5-78E1-4F60-A96E-C71F61099FA6}" type="pres">
      <dgm:prSet presAssocID="{E3286E52-6187-40BA-8BA8-B9C373142E51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FFEEF4B-D3A1-4395-B4D5-9EF78E14E6FF}" type="pres">
      <dgm:prSet presAssocID="{E3286E52-6187-40BA-8BA8-B9C373142E51}" presName="parentText" presStyleLbl="node1" presStyleIdx="0" presStyleCnt="3" custScaleX="1276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0E021-BB8B-4AE2-B214-E72BC1E5B848}" type="pres">
      <dgm:prSet presAssocID="{E3286E52-6187-40BA-8BA8-B9C373142E51}" presName="negativeSpace" presStyleCnt="0"/>
      <dgm:spPr/>
    </dgm:pt>
    <dgm:pt modelId="{51279727-8955-4869-B4D1-6522048077C9}" type="pres">
      <dgm:prSet presAssocID="{E3286E52-6187-40BA-8BA8-B9C373142E51}" presName="childText" presStyleLbl="conFgAcc1" presStyleIdx="0" presStyleCnt="3">
        <dgm:presLayoutVars>
          <dgm:bulletEnabled val="1"/>
        </dgm:presLayoutVars>
      </dgm:prSet>
      <dgm:spPr/>
    </dgm:pt>
    <dgm:pt modelId="{0D2C3F7D-EE85-40F7-8BC8-DAE8512C2088}" type="pres">
      <dgm:prSet presAssocID="{DD7EE1F0-575C-4305-8AC7-CC58DED5A0AD}" presName="spaceBetweenRectangles" presStyleCnt="0"/>
      <dgm:spPr/>
    </dgm:pt>
    <dgm:pt modelId="{6758BD4D-95DC-4D2F-9875-7EB9A755DB1D}" type="pres">
      <dgm:prSet presAssocID="{8B9D0CC8-BF3D-4941-8D67-71DCFCFA901F}" presName="parentLin" presStyleCnt="0"/>
      <dgm:spPr/>
    </dgm:pt>
    <dgm:pt modelId="{34B91C01-AAC6-42B2-9D30-95D1EBD11EF5}" type="pres">
      <dgm:prSet presAssocID="{8B9D0CC8-BF3D-4941-8D67-71DCFCFA901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6D312DC-B45B-417D-94DD-EC9C7FD9A8ED}" type="pres">
      <dgm:prSet presAssocID="{8B9D0CC8-BF3D-4941-8D67-71DCFCFA901F}" presName="parentText" presStyleLbl="node1" presStyleIdx="1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37BF1-71F7-49D9-878B-66E2349D5C26}" type="pres">
      <dgm:prSet presAssocID="{8B9D0CC8-BF3D-4941-8D67-71DCFCFA901F}" presName="negativeSpace" presStyleCnt="0"/>
      <dgm:spPr/>
    </dgm:pt>
    <dgm:pt modelId="{AE016AF2-EDDA-4D93-AA07-F233F3099F28}" type="pres">
      <dgm:prSet presAssocID="{8B9D0CC8-BF3D-4941-8D67-71DCFCFA901F}" presName="childText" presStyleLbl="conFgAcc1" presStyleIdx="1" presStyleCnt="3">
        <dgm:presLayoutVars>
          <dgm:bulletEnabled val="1"/>
        </dgm:presLayoutVars>
      </dgm:prSet>
      <dgm:spPr/>
    </dgm:pt>
    <dgm:pt modelId="{195B4B89-72A9-4376-9F62-9171E57FACF1}" type="pres">
      <dgm:prSet presAssocID="{89B6F557-19B7-42D6-BCCC-254131672F64}" presName="spaceBetweenRectangles" presStyleCnt="0"/>
      <dgm:spPr/>
    </dgm:pt>
    <dgm:pt modelId="{ADD22023-D2E6-433E-B0E0-82BE096060E1}" type="pres">
      <dgm:prSet presAssocID="{EA71AC8B-A653-4D21-B7FF-752FDD61D874}" presName="parentLin" presStyleCnt="0"/>
      <dgm:spPr/>
    </dgm:pt>
    <dgm:pt modelId="{B95EC07C-431E-4D68-AA82-46B07722FA83}" type="pres">
      <dgm:prSet presAssocID="{EA71AC8B-A653-4D21-B7FF-752FDD61D874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6078114-A5C3-4FF1-A642-D03D5913398C}" type="pres">
      <dgm:prSet presAssocID="{EA71AC8B-A653-4D21-B7FF-752FDD61D874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94CDD2-EF82-4333-AB9C-94E1051CDF8C}" type="pres">
      <dgm:prSet presAssocID="{EA71AC8B-A653-4D21-B7FF-752FDD61D874}" presName="negativeSpace" presStyleCnt="0"/>
      <dgm:spPr/>
    </dgm:pt>
    <dgm:pt modelId="{EAEC3335-F845-4305-8D4B-304B0ECB6330}" type="pres">
      <dgm:prSet presAssocID="{EA71AC8B-A653-4D21-B7FF-752FDD61D87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FFFFFF6-9945-430B-BD41-31270531635B}" type="presOf" srcId="{EA71AC8B-A653-4D21-B7FF-752FDD61D874}" destId="{36078114-A5C3-4FF1-A642-D03D5913398C}" srcOrd="1" destOrd="0" presId="urn:microsoft.com/office/officeart/2005/8/layout/list1"/>
    <dgm:cxn modelId="{21429E3E-0221-44D8-9750-8C40EB0AD88B}" type="presOf" srcId="{EA71AC8B-A653-4D21-B7FF-752FDD61D874}" destId="{B95EC07C-431E-4D68-AA82-46B07722FA83}" srcOrd="0" destOrd="0" presId="urn:microsoft.com/office/officeart/2005/8/layout/list1"/>
    <dgm:cxn modelId="{6592787D-EF58-4DBD-9FEE-78202C871F08}" srcId="{0F903805-75EB-480E-A4CA-FA98E3FB6445}" destId="{E3286E52-6187-40BA-8BA8-B9C373142E51}" srcOrd="0" destOrd="0" parTransId="{0A1D22B6-FE7E-46F8-80F0-67E89E2D0CF6}" sibTransId="{DD7EE1F0-575C-4305-8AC7-CC58DED5A0AD}"/>
    <dgm:cxn modelId="{5AD2EDE9-F8CE-45FD-8174-A8A59E583622}" type="presOf" srcId="{0F903805-75EB-480E-A4CA-FA98E3FB6445}" destId="{FF78795A-0D5D-4D68-9522-F18D3936D787}" srcOrd="0" destOrd="0" presId="urn:microsoft.com/office/officeart/2005/8/layout/list1"/>
    <dgm:cxn modelId="{F66582A1-C803-495E-AEB6-7C04AA1FB432}" srcId="{0F903805-75EB-480E-A4CA-FA98E3FB6445}" destId="{EA71AC8B-A653-4D21-B7FF-752FDD61D874}" srcOrd="2" destOrd="0" parTransId="{4D516C81-FA91-44F0-A135-1D70D5517FB7}" sibTransId="{6A59E4DF-E13D-4500-9B21-488C7F27B8E3}"/>
    <dgm:cxn modelId="{3F0C0C9B-AC79-49D4-B4CC-8DDA3356741A}" type="presOf" srcId="{E3286E52-6187-40BA-8BA8-B9C373142E51}" destId="{33C525A5-78E1-4F60-A96E-C71F61099FA6}" srcOrd="0" destOrd="0" presId="urn:microsoft.com/office/officeart/2005/8/layout/list1"/>
    <dgm:cxn modelId="{52785DD5-8EEF-4E4B-9DFC-5B8692068DFD}" type="presOf" srcId="{E3286E52-6187-40BA-8BA8-B9C373142E51}" destId="{DFFEEF4B-D3A1-4395-B4D5-9EF78E14E6FF}" srcOrd="1" destOrd="0" presId="urn:microsoft.com/office/officeart/2005/8/layout/list1"/>
    <dgm:cxn modelId="{463AC491-CDA8-4064-95E3-61DF2F3EF0E2}" srcId="{0F903805-75EB-480E-A4CA-FA98E3FB6445}" destId="{8B9D0CC8-BF3D-4941-8D67-71DCFCFA901F}" srcOrd="1" destOrd="0" parTransId="{1541F0A9-4EBC-4BA6-9B80-F174DC993A19}" sibTransId="{89B6F557-19B7-42D6-BCCC-254131672F64}"/>
    <dgm:cxn modelId="{31AEA3B9-DDDE-43F6-B92D-5AC2531E5455}" type="presOf" srcId="{8B9D0CC8-BF3D-4941-8D67-71DCFCFA901F}" destId="{34B91C01-AAC6-42B2-9D30-95D1EBD11EF5}" srcOrd="0" destOrd="0" presId="urn:microsoft.com/office/officeart/2005/8/layout/list1"/>
    <dgm:cxn modelId="{141F200B-6730-4213-AF85-BDAFD7E6D270}" type="presOf" srcId="{8B9D0CC8-BF3D-4941-8D67-71DCFCFA901F}" destId="{B6D312DC-B45B-417D-94DD-EC9C7FD9A8ED}" srcOrd="1" destOrd="0" presId="urn:microsoft.com/office/officeart/2005/8/layout/list1"/>
    <dgm:cxn modelId="{C8131398-22B8-4854-99D8-FABF3A39C7D8}" type="presParOf" srcId="{FF78795A-0D5D-4D68-9522-F18D3936D787}" destId="{2EE6F88D-D572-44DC-83F8-FD8012E86161}" srcOrd="0" destOrd="0" presId="urn:microsoft.com/office/officeart/2005/8/layout/list1"/>
    <dgm:cxn modelId="{CBD5E606-5782-43EF-BFC2-4D31603D23F5}" type="presParOf" srcId="{2EE6F88D-D572-44DC-83F8-FD8012E86161}" destId="{33C525A5-78E1-4F60-A96E-C71F61099FA6}" srcOrd="0" destOrd="0" presId="urn:microsoft.com/office/officeart/2005/8/layout/list1"/>
    <dgm:cxn modelId="{864E8920-532A-46F9-87D9-4C593684396D}" type="presParOf" srcId="{2EE6F88D-D572-44DC-83F8-FD8012E86161}" destId="{DFFEEF4B-D3A1-4395-B4D5-9EF78E14E6FF}" srcOrd="1" destOrd="0" presId="urn:microsoft.com/office/officeart/2005/8/layout/list1"/>
    <dgm:cxn modelId="{9BA3CC17-511F-4864-9567-A9F45D5D148F}" type="presParOf" srcId="{FF78795A-0D5D-4D68-9522-F18D3936D787}" destId="{DD20E021-BB8B-4AE2-B214-E72BC1E5B848}" srcOrd="1" destOrd="0" presId="urn:microsoft.com/office/officeart/2005/8/layout/list1"/>
    <dgm:cxn modelId="{7DF7341C-8E1C-417D-8C5D-E4A65BD88E52}" type="presParOf" srcId="{FF78795A-0D5D-4D68-9522-F18D3936D787}" destId="{51279727-8955-4869-B4D1-6522048077C9}" srcOrd="2" destOrd="0" presId="urn:microsoft.com/office/officeart/2005/8/layout/list1"/>
    <dgm:cxn modelId="{D59B407E-D5A0-4048-88DF-7089BC338E8E}" type="presParOf" srcId="{FF78795A-0D5D-4D68-9522-F18D3936D787}" destId="{0D2C3F7D-EE85-40F7-8BC8-DAE8512C2088}" srcOrd="3" destOrd="0" presId="urn:microsoft.com/office/officeart/2005/8/layout/list1"/>
    <dgm:cxn modelId="{E84E5870-2A9B-4B2A-9505-22A0C7D8E6D8}" type="presParOf" srcId="{FF78795A-0D5D-4D68-9522-F18D3936D787}" destId="{6758BD4D-95DC-4D2F-9875-7EB9A755DB1D}" srcOrd="4" destOrd="0" presId="urn:microsoft.com/office/officeart/2005/8/layout/list1"/>
    <dgm:cxn modelId="{E5351D9D-3C37-4BDB-A269-DF1DB09D3BEA}" type="presParOf" srcId="{6758BD4D-95DC-4D2F-9875-7EB9A755DB1D}" destId="{34B91C01-AAC6-42B2-9D30-95D1EBD11EF5}" srcOrd="0" destOrd="0" presId="urn:microsoft.com/office/officeart/2005/8/layout/list1"/>
    <dgm:cxn modelId="{E753A9A4-FCBA-47EB-8832-E01BE045BD20}" type="presParOf" srcId="{6758BD4D-95DC-4D2F-9875-7EB9A755DB1D}" destId="{B6D312DC-B45B-417D-94DD-EC9C7FD9A8ED}" srcOrd="1" destOrd="0" presId="urn:microsoft.com/office/officeart/2005/8/layout/list1"/>
    <dgm:cxn modelId="{51596D90-4DE2-4750-B30A-2EF976CEB9C0}" type="presParOf" srcId="{FF78795A-0D5D-4D68-9522-F18D3936D787}" destId="{0E137BF1-71F7-49D9-878B-66E2349D5C26}" srcOrd="5" destOrd="0" presId="urn:microsoft.com/office/officeart/2005/8/layout/list1"/>
    <dgm:cxn modelId="{ACED600D-2D66-4088-B960-7E3D73DE1C5F}" type="presParOf" srcId="{FF78795A-0D5D-4D68-9522-F18D3936D787}" destId="{AE016AF2-EDDA-4D93-AA07-F233F3099F28}" srcOrd="6" destOrd="0" presId="urn:microsoft.com/office/officeart/2005/8/layout/list1"/>
    <dgm:cxn modelId="{7F49211C-4A23-492B-A817-B92062285CA6}" type="presParOf" srcId="{FF78795A-0D5D-4D68-9522-F18D3936D787}" destId="{195B4B89-72A9-4376-9F62-9171E57FACF1}" srcOrd="7" destOrd="0" presId="urn:microsoft.com/office/officeart/2005/8/layout/list1"/>
    <dgm:cxn modelId="{E31FC594-9BC9-4824-9DB7-FB764DC7CB31}" type="presParOf" srcId="{FF78795A-0D5D-4D68-9522-F18D3936D787}" destId="{ADD22023-D2E6-433E-B0E0-82BE096060E1}" srcOrd="8" destOrd="0" presId="urn:microsoft.com/office/officeart/2005/8/layout/list1"/>
    <dgm:cxn modelId="{18FB60CC-C7FE-4388-A2C3-8326D60E6AB3}" type="presParOf" srcId="{ADD22023-D2E6-433E-B0E0-82BE096060E1}" destId="{B95EC07C-431E-4D68-AA82-46B07722FA83}" srcOrd="0" destOrd="0" presId="urn:microsoft.com/office/officeart/2005/8/layout/list1"/>
    <dgm:cxn modelId="{3F43C056-66B5-4929-B5E5-FF9E3318D4C7}" type="presParOf" srcId="{ADD22023-D2E6-433E-B0E0-82BE096060E1}" destId="{36078114-A5C3-4FF1-A642-D03D5913398C}" srcOrd="1" destOrd="0" presId="urn:microsoft.com/office/officeart/2005/8/layout/list1"/>
    <dgm:cxn modelId="{0C1902E0-D9F1-48BB-BF4F-8BD547C42CB7}" type="presParOf" srcId="{FF78795A-0D5D-4D68-9522-F18D3936D787}" destId="{8A94CDD2-EF82-4333-AB9C-94E1051CDF8C}" srcOrd="9" destOrd="0" presId="urn:microsoft.com/office/officeart/2005/8/layout/list1"/>
    <dgm:cxn modelId="{B0CE364A-5410-4496-95C4-DD60F7DC07CC}" type="presParOf" srcId="{FF78795A-0D5D-4D68-9522-F18D3936D787}" destId="{EAEC3335-F845-4305-8D4B-304B0ECB633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79727-8955-4869-B4D1-6522048077C9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EEF4B-D3A1-4395-B4D5-9EF78E14E6FF}">
      <dsp:nvSpPr>
        <dsp:cNvPr id="0" name=""/>
        <dsp:cNvSpPr/>
      </dsp:nvSpPr>
      <dsp:spPr>
        <a:xfrm>
          <a:off x="406400" y="30393"/>
          <a:ext cx="7264424" cy="1210320"/>
        </a:xfrm>
        <a:prstGeom prst="roundRect">
          <a:avLst/>
        </a:prstGeom>
        <a:solidFill>
          <a:srgbClr val="00B05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#1 Understand Heart Failure</a:t>
          </a:r>
          <a:endParaRPr lang="en-US" sz="4100" kern="1200" dirty="0"/>
        </a:p>
      </dsp:txBody>
      <dsp:txXfrm>
        <a:off x="465483" y="89476"/>
        <a:ext cx="7146258" cy="1092154"/>
      </dsp:txXfrm>
    </dsp:sp>
    <dsp:sp modelId="{AE016AF2-EDDA-4D93-AA07-F233F3099F28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312DC-B45B-417D-94DD-EC9C7FD9A8ED}">
      <dsp:nvSpPr>
        <dsp:cNvPr id="0" name=""/>
        <dsp:cNvSpPr/>
      </dsp:nvSpPr>
      <dsp:spPr>
        <a:xfrm>
          <a:off x="386953" y="1890153"/>
          <a:ext cx="7739054" cy="1210320"/>
        </a:xfrm>
        <a:prstGeom prst="roundRect">
          <a:avLst/>
        </a:prstGeom>
        <a:solidFill>
          <a:srgbClr val="FFFF0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#2 Identify Your Needs</a:t>
          </a:r>
          <a:endParaRPr lang="en-US" sz="4100" kern="1200" dirty="0"/>
        </a:p>
      </dsp:txBody>
      <dsp:txXfrm>
        <a:off x="446036" y="1949236"/>
        <a:ext cx="7620888" cy="1092154"/>
      </dsp:txXfrm>
    </dsp:sp>
    <dsp:sp modelId="{EAEC3335-F845-4305-8D4B-304B0ECB6330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78114-A5C3-4FF1-A642-D03D5913398C}">
      <dsp:nvSpPr>
        <dsp:cNvPr id="0" name=""/>
        <dsp:cNvSpPr/>
      </dsp:nvSpPr>
      <dsp:spPr>
        <a:xfrm>
          <a:off x="386953" y="3749913"/>
          <a:ext cx="7739054" cy="1210320"/>
        </a:xfrm>
        <a:prstGeom prst="roundRect">
          <a:avLst/>
        </a:prstGeom>
        <a:solidFill>
          <a:srgbClr val="FF000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#3 Explore Treatment Options</a:t>
          </a:r>
          <a:endParaRPr lang="en-US" sz="4100" kern="1200" dirty="0"/>
        </a:p>
      </dsp:txBody>
      <dsp:txXfrm>
        <a:off x="446036" y="3808996"/>
        <a:ext cx="7620888" cy="1092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79727-8955-4869-B4D1-6522048077C9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EEF4B-D3A1-4395-B4D5-9EF78E14E6FF}">
      <dsp:nvSpPr>
        <dsp:cNvPr id="0" name=""/>
        <dsp:cNvSpPr/>
      </dsp:nvSpPr>
      <dsp:spPr>
        <a:xfrm>
          <a:off x="406400" y="30393"/>
          <a:ext cx="7264424" cy="1210320"/>
        </a:xfrm>
        <a:prstGeom prst="roundRect">
          <a:avLst/>
        </a:prstGeom>
        <a:solidFill>
          <a:srgbClr val="00B05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#1 Understand Heart Failure</a:t>
          </a:r>
          <a:endParaRPr lang="en-US" sz="4100" kern="1200" dirty="0"/>
        </a:p>
      </dsp:txBody>
      <dsp:txXfrm>
        <a:off x="465483" y="89476"/>
        <a:ext cx="7146258" cy="1092154"/>
      </dsp:txXfrm>
    </dsp:sp>
    <dsp:sp modelId="{AE016AF2-EDDA-4D93-AA07-F233F3099F28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312DC-B45B-417D-94DD-EC9C7FD9A8ED}">
      <dsp:nvSpPr>
        <dsp:cNvPr id="0" name=""/>
        <dsp:cNvSpPr/>
      </dsp:nvSpPr>
      <dsp:spPr>
        <a:xfrm>
          <a:off x="386953" y="1890153"/>
          <a:ext cx="7739054" cy="1210320"/>
        </a:xfrm>
        <a:prstGeom prst="roundRect">
          <a:avLst/>
        </a:prstGeom>
        <a:solidFill>
          <a:srgbClr val="FFFF0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#2 Identify Your Needs</a:t>
          </a:r>
          <a:endParaRPr lang="en-US" sz="4100" kern="1200" dirty="0"/>
        </a:p>
      </dsp:txBody>
      <dsp:txXfrm>
        <a:off x="446036" y="1949236"/>
        <a:ext cx="7620888" cy="1092154"/>
      </dsp:txXfrm>
    </dsp:sp>
    <dsp:sp modelId="{EAEC3335-F845-4305-8D4B-304B0ECB6330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78114-A5C3-4FF1-A642-D03D5913398C}">
      <dsp:nvSpPr>
        <dsp:cNvPr id="0" name=""/>
        <dsp:cNvSpPr/>
      </dsp:nvSpPr>
      <dsp:spPr>
        <a:xfrm>
          <a:off x="386953" y="3749913"/>
          <a:ext cx="7739054" cy="1210320"/>
        </a:xfrm>
        <a:prstGeom prst="roundRect">
          <a:avLst/>
        </a:prstGeom>
        <a:solidFill>
          <a:srgbClr val="FF000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#3 Explore Treatment Options</a:t>
          </a:r>
          <a:endParaRPr lang="en-US" sz="4100" kern="1200" dirty="0"/>
        </a:p>
      </dsp:txBody>
      <dsp:txXfrm>
        <a:off x="446036" y="3808996"/>
        <a:ext cx="7620888" cy="10921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79727-8955-4869-B4D1-6522048077C9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EEF4B-D3A1-4395-B4D5-9EF78E14E6FF}">
      <dsp:nvSpPr>
        <dsp:cNvPr id="0" name=""/>
        <dsp:cNvSpPr/>
      </dsp:nvSpPr>
      <dsp:spPr>
        <a:xfrm>
          <a:off x="406400" y="30393"/>
          <a:ext cx="7264424" cy="1210320"/>
        </a:xfrm>
        <a:prstGeom prst="roundRect">
          <a:avLst/>
        </a:prstGeom>
        <a:solidFill>
          <a:srgbClr val="00B05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#1 Understand Heart Failure</a:t>
          </a:r>
          <a:endParaRPr lang="en-US" sz="4100" kern="1200" dirty="0"/>
        </a:p>
      </dsp:txBody>
      <dsp:txXfrm>
        <a:off x="465483" y="89476"/>
        <a:ext cx="7146258" cy="1092154"/>
      </dsp:txXfrm>
    </dsp:sp>
    <dsp:sp modelId="{AE016AF2-EDDA-4D93-AA07-F233F3099F28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312DC-B45B-417D-94DD-EC9C7FD9A8ED}">
      <dsp:nvSpPr>
        <dsp:cNvPr id="0" name=""/>
        <dsp:cNvSpPr/>
      </dsp:nvSpPr>
      <dsp:spPr>
        <a:xfrm>
          <a:off x="386953" y="1890153"/>
          <a:ext cx="7739054" cy="1210320"/>
        </a:xfrm>
        <a:prstGeom prst="roundRect">
          <a:avLst/>
        </a:prstGeom>
        <a:solidFill>
          <a:srgbClr val="FFFF0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#2 Identify Your Needs</a:t>
          </a:r>
          <a:endParaRPr lang="en-US" sz="4100" kern="1200" dirty="0"/>
        </a:p>
      </dsp:txBody>
      <dsp:txXfrm>
        <a:off x="446036" y="1949236"/>
        <a:ext cx="7620888" cy="1092154"/>
      </dsp:txXfrm>
    </dsp:sp>
    <dsp:sp modelId="{EAEC3335-F845-4305-8D4B-304B0ECB6330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78114-A5C3-4FF1-A642-D03D5913398C}">
      <dsp:nvSpPr>
        <dsp:cNvPr id="0" name=""/>
        <dsp:cNvSpPr/>
      </dsp:nvSpPr>
      <dsp:spPr>
        <a:xfrm>
          <a:off x="386953" y="3749913"/>
          <a:ext cx="7739054" cy="1210320"/>
        </a:xfrm>
        <a:prstGeom prst="roundRect">
          <a:avLst/>
        </a:prstGeom>
        <a:solidFill>
          <a:srgbClr val="FF0000"/>
        </a:soli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#3 Explore Treatment Options</a:t>
          </a:r>
          <a:endParaRPr lang="en-US" sz="4100" kern="1200" dirty="0"/>
        </a:p>
      </dsp:txBody>
      <dsp:txXfrm>
        <a:off x="446036" y="3808996"/>
        <a:ext cx="7620888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F6C0D-9788-487F-AF18-22BA5035BD5D}" type="datetimeFigureOut">
              <a:rPr lang="en-US" smtClean="0"/>
              <a:t>6/6/2017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63219-7012-4344-AC84-FFF2FE711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8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50F7DD-6FDF-44D1-B456-05B8478812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60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HeartMate</a:t>
            </a:r>
            <a:r>
              <a:rPr lang="en-US" dirty="0" smtClean="0"/>
              <a:t> II:</a:t>
            </a:r>
          </a:p>
          <a:p>
            <a:r>
              <a:rPr lang="en-US" dirty="0" smtClean="0"/>
              <a:t> BTT-2008, DT- 2010</a:t>
            </a:r>
          </a:p>
          <a:p>
            <a:r>
              <a:rPr lang="en-US" dirty="0" err="1" smtClean="0"/>
              <a:t>Heartware</a:t>
            </a:r>
            <a:r>
              <a:rPr lang="en-US" dirty="0" smtClean="0"/>
              <a:t>: </a:t>
            </a:r>
          </a:p>
          <a:p>
            <a:r>
              <a:rPr lang="en-US" dirty="0" smtClean="0"/>
              <a:t>BTT- 2012</a:t>
            </a: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D2392B-20DB-4E5A-8110-5E6E07A6400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37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dirty="0" smtClean="0"/>
              <a:t>DT  survival at 1 and 2 years was 82±5% and 69±6% for INTERMACS profiles 4-7 </a:t>
            </a:r>
          </a:p>
          <a:p>
            <a:pPr lvl="1"/>
            <a:r>
              <a:rPr lang="en-US" dirty="0" smtClean="0"/>
              <a:t> 72±3% and 60±4% for INTERMACS 1-3 (n=184).</a:t>
            </a:r>
            <a:endParaRPr lang="en-US" dirty="0" smtClean="0">
              <a:effectLst/>
            </a:endParaRPr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D14DA3-AE3C-4712-98B0-4CAB6962CDBD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2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50F7DD-6FDF-44D1-B456-05B8478812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9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2FEFC-6BA1-4C46-BE5B-352EC06783F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4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50F7DD-6FDF-44D1-B456-05B8478812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CA20A5-E012-4138-80D2-A47556ADBCD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Write down grams smaller lighter</a:t>
            </a:r>
          </a:p>
        </p:txBody>
      </p:sp>
    </p:spTree>
    <p:extLst>
      <p:ext uri="{BB962C8B-B14F-4D97-AF65-F5344CB8AC3E}">
        <p14:creationId xmlns:p14="http://schemas.microsoft.com/office/powerpoint/2010/main" val="218310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9C4805-D923-4A56-82EC-74595DCF6EA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9374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F42CD2-8F38-420A-95F3-E069F5FEB7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una turbina assiale risucchia il sangue dal ventricolo sinitro e’ lo eietta in un condotto in uscita che si collega con l’aorta ascendente</a:t>
            </a:r>
          </a:p>
        </p:txBody>
      </p:sp>
    </p:spTree>
    <p:extLst>
      <p:ext uri="{BB962C8B-B14F-4D97-AF65-F5344CB8AC3E}">
        <p14:creationId xmlns:p14="http://schemas.microsoft.com/office/powerpoint/2010/main" val="477631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E295DD-5957-4A0B-8121-47FCD9099D7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50F7DD-6FDF-44D1-B456-05B84788127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3F9F1-05E0-422C-A5C4-D9F3CF8A91DB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10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AA8A-7080-48FD-8BC8-8EA42461B536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107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36082-BA51-4BEB-B382-B41D22480B3D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04723-B526-4AB4-832C-CBF47B9C40E5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6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A29B3-E536-4F1B-A145-7E73133B4339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2AD3A-BBFB-48D8-8E02-BBD8065CAC00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52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8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83D4B6-E602-4625-8721-B9646E3CD67C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85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3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6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72085" y="3337560"/>
            <a:ext cx="8640064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77400" y="1544812"/>
            <a:ext cx="864006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3F9F1-05E0-422C-A5C4-D9F3CF8A91DB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10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9AA8A-7080-48FD-8BC8-8EA42461B536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75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DAA3A-1A85-4748-8E52-75810D9374D4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64466-C362-4F75-8F89-8C03A84D616C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9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3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43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9BEB-012F-488C-A809-033CE37E43C2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D56A7-3D38-4781-845D-75B1B2FB551B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40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5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ED929-A837-4E50-B828-34A28612845D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1BFCC-5CC2-40B7-AEE0-CF4248BEB68A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11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74" y="5486400"/>
            <a:ext cx="5389033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C45F4-F017-4C15-B053-6169E8901C85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AEB4F-3EB5-4358-95E0-7D5E720BD2BB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73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8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204FF-8528-4029-8E85-48B9A84C02C1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D20E-6FC6-4244-B2F5-A243D446CF64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24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DAA3A-1A85-4748-8E52-75810D9374D4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64466-C362-4F75-8F89-8C03A84D616C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49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CE515-AE29-4B27-8D76-09F5393D901B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433" y="6421449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0BF70-52DF-420C-98B9-D5A4573D4EB6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28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80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D8AD-F59E-429F-A12E-3170DDDCF2F2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5AE2D-C2CB-4CA4-90A5-A4F29913922A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07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36082-BA51-4BEB-B382-B41D22480B3D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04723-B526-4AB4-832C-CBF47B9C40E5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0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A29B3-E536-4F1B-A145-7E73133B4339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2AD3A-BBFB-48D8-8E02-BBD8065CAC00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65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20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7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3B9814F-3B33-451F-A23F-E364D5966A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81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83D4B6-E602-4625-8721-B9646E3CD67C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31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1219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8140701" y="0"/>
            <a:ext cx="40513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83838"/>
            <a:ext cx="8839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85800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9BEB-012F-488C-A809-033CE37E43C2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D56A7-3D38-4781-845D-75B1B2FB551B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1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ED929-A837-4E50-B828-34A28612845D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1BFCC-5CC2-40B7-AEE0-CF4248BEB68A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4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86400"/>
            <a:ext cx="5386917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5486400"/>
            <a:ext cx="5389033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516912"/>
            <a:ext cx="5386917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516912"/>
            <a:ext cx="5389033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C45F4-F017-4C15-B053-6169E8901C85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AEB4F-3EB5-4358-95E0-7D5E720BD2BB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8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69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204FF-8528-4029-8E85-48B9A84C02C1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D20E-6FC6-4244-B2F5-A243D446CF64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4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CE515-AE29-4B27-8D76-09F5393D901B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75433" y="6421439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0BF70-52DF-420C-98B9-D5A4573D4EB6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2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0837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6D8AD-F59E-429F-A12E-3170DDDCF2F2}" type="datetimeFigureOut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6/6/2017</a:t>
            </a:fld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5AE2D-C2CB-4CA4-90A5-A4F29913922A}" type="slidenum">
              <a:rPr lang="en-US">
                <a:solidFill>
                  <a:srgbClr val="DEDEDE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75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1439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lang="en-US" sz="13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1439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143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smtClean="0">
                <a:solidFill>
                  <a:schemeClr val="tx2">
                    <a:shade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3CC8F-15EE-429A-80A5-B0EF4018A5A6}" type="slidenum">
              <a:rPr lang="en-US">
                <a:solidFill>
                  <a:srgbClr val="DEDEDE">
                    <a:shade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pic>
        <p:nvPicPr>
          <p:cNvPr id="3081" name="Content Placeholder 16" descr="CUMC_wht [Converted]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944" y="6367079"/>
            <a:ext cx="3657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YP Logo REd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42" y="6351589"/>
            <a:ext cx="499956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224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>
            <a:spLocks/>
          </p:cNvSpPr>
          <p:nvPr/>
        </p:nvSpPr>
        <p:spPr bwMode="auto">
          <a:xfrm>
            <a:off x="9753600" y="0"/>
            <a:ext cx="2438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76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995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995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421449"/>
            <a:ext cx="2844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lang="en-US" sz="13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165600" y="6421449"/>
            <a:ext cx="3860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871200" y="642144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smtClean="0">
                <a:solidFill>
                  <a:schemeClr val="tx2">
                    <a:shade val="5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3CC8F-15EE-429A-80A5-B0EF4018A5A6}" type="slidenum">
              <a:rPr lang="en-US">
                <a:solidFill>
                  <a:srgbClr val="DEDEDE">
                    <a:shade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EDEDE">
                  <a:shade val="50000"/>
                </a:srgbClr>
              </a:solidFill>
            </a:endParaRPr>
          </a:p>
        </p:txBody>
      </p:sp>
      <p:pic>
        <p:nvPicPr>
          <p:cNvPr id="3081" name="Content Placeholder 16" descr="CUMC_wht [Converted].pn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944" y="6367089"/>
            <a:ext cx="3657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YP Logo REd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49" y="6351599"/>
            <a:ext cx="499956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70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6.jpeg"/><Relationship Id="rId7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5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852087" cy="1143000"/>
          </a:xfrm>
        </p:spPr>
        <p:txBody>
          <a:bodyPr/>
          <a:lstStyle/>
          <a:p>
            <a:r>
              <a:rPr lang="en-US" sz="4800" b="1" i="1" dirty="0">
                <a:solidFill>
                  <a:srgbClr val="FFFF00"/>
                </a:solidFill>
              </a:rPr>
              <a:t>LIVING WITH ADVANCED HEART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3452855"/>
            <a:ext cx="9956800" cy="4525963"/>
          </a:xfrm>
        </p:spPr>
        <p:txBody>
          <a:bodyPr/>
          <a:lstStyle/>
          <a:p>
            <a:pPr marL="36512" indent="0">
              <a:buNone/>
            </a:pPr>
            <a:endParaRPr lang="en-US" dirty="0" smtClean="0"/>
          </a:p>
          <a:p>
            <a:pPr marL="36512" indent="0"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endParaRPr lang="en-US" sz="3200" b="1" i="1" dirty="0" smtClean="0">
              <a:solidFill>
                <a:srgbClr val="FFFF00"/>
              </a:solidFill>
            </a:endParaRPr>
          </a:p>
          <a:p>
            <a:pPr marL="36512" indent="0">
              <a:buNone/>
            </a:pPr>
            <a:r>
              <a:rPr lang="en-US" sz="2800" i="1" dirty="0" smtClean="0">
                <a:solidFill>
                  <a:prstClr val="white"/>
                </a:solidFill>
              </a:rPr>
              <a:t>			Melana </a:t>
            </a:r>
            <a:r>
              <a:rPr lang="en-US" sz="2800" i="1" dirty="0">
                <a:solidFill>
                  <a:prstClr val="white"/>
                </a:solidFill>
              </a:rPr>
              <a:t>Yuzefpolskaya, MD</a:t>
            </a:r>
          </a:p>
          <a:p>
            <a:pPr marL="339725" lvl="1" indent="0" algn="ctr"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None/>
            </a:pPr>
            <a:r>
              <a:rPr lang="en-US" sz="1800" dirty="0">
                <a:solidFill>
                  <a:prstClr val="white"/>
                </a:solidFill>
              </a:rPr>
              <a:t>Assistant Professor of Medicine at CUMC</a:t>
            </a:r>
          </a:p>
          <a:p>
            <a:pPr marL="339725" lvl="1" indent="0" algn="ctr"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None/>
            </a:pPr>
            <a:r>
              <a:rPr lang="en-US" sz="1800" dirty="0">
                <a:solidFill>
                  <a:prstClr val="white"/>
                </a:solidFill>
              </a:rPr>
              <a:t>Associate Director, Mechanical Circulatory Support</a:t>
            </a:r>
          </a:p>
          <a:p>
            <a:pPr marL="339725" lvl="1" indent="0" algn="ctr"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None/>
            </a:pPr>
            <a:r>
              <a:rPr lang="en-US" sz="1800" dirty="0">
                <a:solidFill>
                  <a:prstClr val="white"/>
                </a:solidFill>
              </a:rPr>
              <a:t>Division of Cardiology</a:t>
            </a:r>
          </a:p>
          <a:p>
            <a:pPr marL="339725" lvl="1" indent="0" algn="ctr"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None/>
            </a:pPr>
            <a:r>
              <a:rPr lang="en-US" sz="1800" dirty="0">
                <a:solidFill>
                  <a:prstClr val="white"/>
                </a:solidFill>
              </a:rPr>
              <a:t>Columbia University College of Physicians and Surgeons</a:t>
            </a:r>
          </a:p>
          <a:p>
            <a:pPr marL="36512" indent="0">
              <a:buNone/>
            </a:pP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21" y="1498469"/>
            <a:ext cx="4402793" cy="27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3" y="2340947"/>
            <a:ext cx="1318776" cy="127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86" y="2314060"/>
            <a:ext cx="1522385" cy="127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61" y="2299100"/>
            <a:ext cx="1522385" cy="1271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16" y="2290225"/>
            <a:ext cx="1522385" cy="1271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15" y="2290224"/>
            <a:ext cx="1522385" cy="1271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14" y="2295575"/>
            <a:ext cx="1522385" cy="1271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13" y="2290222"/>
            <a:ext cx="1522385" cy="12719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12" y="2290222"/>
            <a:ext cx="1522385" cy="12719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11" y="2290222"/>
            <a:ext cx="1522385" cy="1271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52" y="2290222"/>
            <a:ext cx="1721933" cy="12719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6" y="3494660"/>
            <a:ext cx="1239128" cy="1140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94" y="3494662"/>
            <a:ext cx="1364520" cy="11400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18" y="3500016"/>
            <a:ext cx="1364520" cy="11400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18" y="3496946"/>
            <a:ext cx="1364520" cy="11400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51" y="3500016"/>
            <a:ext cx="1364520" cy="11400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40" y="3511932"/>
            <a:ext cx="1364520" cy="11400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83" y="3506577"/>
            <a:ext cx="1364520" cy="11400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38" y="3506577"/>
            <a:ext cx="1364520" cy="1140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37" y="3513140"/>
            <a:ext cx="1364520" cy="11400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33" y="3494661"/>
            <a:ext cx="1364520" cy="11400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8" y="119078"/>
            <a:ext cx="1218720" cy="11400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5" y="128325"/>
            <a:ext cx="1364520" cy="11400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34" y="128325"/>
            <a:ext cx="1364520" cy="11400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3" y="128324"/>
            <a:ext cx="1364520" cy="11400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32" y="128323"/>
            <a:ext cx="1364520" cy="11400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31" y="128322"/>
            <a:ext cx="1364520" cy="11400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30" y="128321"/>
            <a:ext cx="1364520" cy="11400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29" y="128321"/>
            <a:ext cx="1364520" cy="114004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28" y="128321"/>
            <a:ext cx="1364520" cy="11400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40" y="128321"/>
            <a:ext cx="1364520" cy="114004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2" y="1236133"/>
            <a:ext cx="1213372" cy="114428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80" y="1210149"/>
            <a:ext cx="1369600" cy="11442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79" y="1210149"/>
            <a:ext cx="1369600" cy="11442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78" y="1210148"/>
            <a:ext cx="1369600" cy="114428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77" y="1210147"/>
            <a:ext cx="1369600" cy="114428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76" y="1210146"/>
            <a:ext cx="1369600" cy="114428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75" y="1210145"/>
            <a:ext cx="1369600" cy="114428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74" y="1210145"/>
            <a:ext cx="1369600" cy="114428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873" y="1210145"/>
            <a:ext cx="1369600" cy="114428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85" y="1210145"/>
            <a:ext cx="1369600" cy="114428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533" y="128320"/>
            <a:ext cx="1364520" cy="114004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578" y="128320"/>
            <a:ext cx="1364520" cy="114004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37" y="1223628"/>
            <a:ext cx="1364520" cy="114004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82" y="1223627"/>
            <a:ext cx="1364520" cy="114004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15" y="2338959"/>
            <a:ext cx="1364520" cy="114004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60" y="2323302"/>
            <a:ext cx="1364520" cy="114004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119" y="3479004"/>
            <a:ext cx="1364520" cy="114004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64" y="3471175"/>
            <a:ext cx="1364520" cy="1140045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438876" y="0"/>
            <a:ext cx="647540" cy="119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3138577" y="2002354"/>
            <a:ext cx="5694188" cy="110799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/>
              <a:t>63 HF patients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932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37750" y="-72516"/>
            <a:ext cx="99568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57yo Male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8865" y="1070484"/>
            <a:ext cx="133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July, 2016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260947" y="1070484"/>
            <a:ext cx="12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May, 2017</a:t>
            </a:r>
            <a:endParaRPr lang="en-US" b="1" dirty="0"/>
          </a:p>
        </p:txBody>
      </p:sp>
      <p:pic>
        <p:nvPicPr>
          <p:cNvPr id="2" name="PM pre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319"/>
          <a:stretch/>
        </p:blipFill>
        <p:spPr>
          <a:xfrm>
            <a:off x="7667782" y="1842592"/>
            <a:ext cx="4443918" cy="3387776"/>
          </a:xfrm>
          <a:prstGeom prst="rect">
            <a:avLst/>
          </a:prstGeom>
        </p:spPr>
      </p:pic>
      <p:pic>
        <p:nvPicPr>
          <p:cNvPr id="8" name="pm post3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15238"/>
          <a:stretch/>
        </p:blipFill>
        <p:spPr>
          <a:xfrm>
            <a:off x="118871" y="1761476"/>
            <a:ext cx="4392101" cy="3468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771" y="2770575"/>
            <a:ext cx="3060457" cy="1316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5608" y="544847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 20%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60947" y="544847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 50%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4506" y="0"/>
            <a:ext cx="508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Understand Heart Failure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81515" y="1205727"/>
            <a:ext cx="163801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044B"/>
                </a:solidFill>
              </a:rPr>
              <a:t>NYHA Class 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30" y="728768"/>
            <a:ext cx="2315165" cy="12266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81515" y="2524872"/>
            <a:ext cx="170213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044B"/>
                </a:solidFill>
              </a:rPr>
              <a:t>NYHA Class II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19" y="3521968"/>
            <a:ext cx="2340155" cy="12266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981515" y="3882560"/>
            <a:ext cx="17662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044B"/>
                </a:solidFill>
              </a:rPr>
              <a:t>NYHA Class III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29" y="2141610"/>
            <a:ext cx="2315165" cy="12266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81515" y="5392514"/>
            <a:ext cx="179190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2044B"/>
                </a:solidFill>
              </a:rPr>
              <a:t>NYHA Class IV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29" y="4902327"/>
            <a:ext cx="2273350" cy="1226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1517" y="4748576"/>
            <a:ext cx="5640309" cy="1543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1824" y="5130904"/>
            <a:ext cx="4201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Advanced Heart Failure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166" y="4369471"/>
            <a:ext cx="2817105" cy="187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450" y="269799"/>
            <a:ext cx="7628821" cy="828111"/>
          </a:xfrm>
        </p:spPr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  <a:latin typeface="+mn-lt"/>
              </a:rPr>
              <a:t>Advanced Heart </a:t>
            </a:r>
            <a:r>
              <a:rPr lang="en-US" sz="3200" b="1" dirty="0" smtClean="0">
                <a:solidFill>
                  <a:srgbClr val="FFFF00"/>
                </a:solidFill>
                <a:latin typeface="+mn-lt"/>
              </a:rPr>
              <a:t>Failure-STAGE D</a:t>
            </a:r>
            <a:endParaRPr lang="en-US" sz="32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88336" y="1463734"/>
            <a:ext cx="6638544" cy="3714208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12" indent="0">
              <a:buNone/>
            </a:pPr>
            <a:r>
              <a:rPr lang="en-US" dirty="0" smtClean="0"/>
              <a:t>               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Flowchart: Magnetic Disk 5"/>
          <p:cNvSpPr/>
          <p:nvPr/>
        </p:nvSpPr>
        <p:spPr>
          <a:xfrm>
            <a:off x="8021370" y="3844058"/>
            <a:ext cx="1130026" cy="836710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2044B"/>
                </a:solidFill>
              </a:rPr>
              <a:t>3,000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435" y="3257830"/>
            <a:ext cx="200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prstClr val="white"/>
                </a:solidFill>
              </a:rPr>
              <a:t>Heart Transplant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26550" y="3136172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prstClr val="white"/>
                </a:solidFill>
              </a:rPr>
              <a:t>Mechanical Support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2786214" y="3844058"/>
            <a:ext cx="1305952" cy="83671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b="1" dirty="0">
                <a:solidFill>
                  <a:srgbClr val="02044B"/>
                </a:solidFill>
              </a:rPr>
              <a:t>2,819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8344" y="3136172"/>
            <a:ext cx="2423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250,000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" y="3666105"/>
            <a:ext cx="2578016" cy="2029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758" y="3514440"/>
            <a:ext cx="2578016" cy="2029326"/>
          </a:xfrm>
          <a:prstGeom prst="rect">
            <a:avLst/>
          </a:prstGeom>
        </p:spPr>
      </p:pic>
      <p:sp>
        <p:nvSpPr>
          <p:cNvPr id="15" name="Up Arrow 14"/>
          <p:cNvSpPr/>
          <p:nvPr/>
        </p:nvSpPr>
        <p:spPr>
          <a:xfrm>
            <a:off x="8675641" y="5085339"/>
            <a:ext cx="484632" cy="97840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>
            <a:off x="3005751" y="5382299"/>
            <a:ext cx="1216152" cy="484632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4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3" grpId="0"/>
      <p:bldP spid="12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376127" y="164773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7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198" y="0"/>
            <a:ext cx="99568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                     Define Advanced Heart Failure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Frequent Admissions to The Hospital</a:t>
            </a:r>
          </a:p>
          <a:p>
            <a:r>
              <a:rPr lang="en-US" dirty="0" smtClean="0"/>
              <a:t>Tired Most of The Time</a:t>
            </a:r>
          </a:p>
          <a:p>
            <a:r>
              <a:rPr lang="en-US" dirty="0" smtClean="0"/>
              <a:t>My Blood Pressure is Too Low, Can not Take Meds</a:t>
            </a:r>
          </a:p>
          <a:p>
            <a:r>
              <a:rPr lang="en-US" dirty="0" smtClean="0"/>
              <a:t>I can’t walk ( &lt;300m)</a:t>
            </a:r>
          </a:p>
          <a:p>
            <a:r>
              <a:rPr lang="en-US" dirty="0" smtClean="0"/>
              <a:t>Ouch, My ICD Fired</a:t>
            </a:r>
          </a:p>
          <a:p>
            <a:r>
              <a:rPr lang="en-US" dirty="0" smtClean="0"/>
              <a:t>My Legs are always swollen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023042" y="5305331"/>
            <a:ext cx="978408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52665" y="5305331"/>
            <a:ext cx="828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REFERRAL TO HEART FAILURE CENTER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993" y="262676"/>
            <a:ext cx="2878814" cy="191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0" y="369830"/>
            <a:ext cx="2590535" cy="25770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0" y="3419457"/>
            <a:ext cx="2572190" cy="2577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516" y="369830"/>
            <a:ext cx="2697933" cy="2507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14" y="3419456"/>
            <a:ext cx="2644235" cy="2577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8135" y="1348966"/>
            <a:ext cx="2038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Constantly Tired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775295" y="4182701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Nagging cough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560459" y="1167897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Legs swell up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868235" y="4182701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Bloated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051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385181" y="328640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 flipH="1">
            <a:off x="2819400" y="176080"/>
            <a:ext cx="8839200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Options in Advanced Heart Failure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7282" name="TextBox 2"/>
          <p:cNvSpPr txBox="1">
            <a:spLocks noChangeArrowheads="1"/>
          </p:cNvSpPr>
          <p:nvPr/>
        </p:nvSpPr>
        <p:spPr bwMode="auto">
          <a:xfrm>
            <a:off x="2914652" y="2768593"/>
            <a:ext cx="1037887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</a:rPr>
              <a:t>CHF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37007" y="1447793"/>
            <a:ext cx="29360" cy="35053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7007" y="1444602"/>
            <a:ext cx="5832255" cy="2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38598" y="3128923"/>
            <a:ext cx="5832255" cy="23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91" name="TextBox 19"/>
          <p:cNvSpPr txBox="1">
            <a:spLocks noChangeArrowheads="1"/>
          </p:cNvSpPr>
          <p:nvPr/>
        </p:nvSpPr>
        <p:spPr bwMode="auto">
          <a:xfrm>
            <a:off x="8676078" y="2904877"/>
            <a:ext cx="1240906" cy="58470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LVAD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45272" y="1218006"/>
            <a:ext cx="2271713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TRANSPLANT</a:t>
            </a:r>
          </a:p>
        </p:txBody>
      </p:sp>
      <p:pic>
        <p:nvPicPr>
          <p:cNvPr id="97296" name="Picture 4" descr="1613"/>
          <p:cNvPicPr>
            <a:picLocks noChangeAspect="1" noChangeArrowheads="1"/>
          </p:cNvPicPr>
          <p:nvPr/>
        </p:nvPicPr>
        <p:blipFill rotWithShape="1">
          <a:blip r:embed="rId3" cstate="print"/>
          <a:srcRect r="8872"/>
          <a:stretch/>
        </p:blipFill>
        <p:spPr bwMode="auto">
          <a:xfrm>
            <a:off x="2213493" y="1915599"/>
            <a:ext cx="1904997" cy="288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066367" y="4956356"/>
            <a:ext cx="5683757" cy="146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3710" y="4744231"/>
            <a:ext cx="1983930" cy="4615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PALLIATION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645272" y="4436198"/>
            <a:ext cx="2811480" cy="1195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1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2"/>
          <p:cNvGrpSpPr/>
          <p:nvPr/>
        </p:nvGrpSpPr>
        <p:grpSpPr>
          <a:xfrm>
            <a:off x="2743201" y="1424753"/>
            <a:ext cx="5684246" cy="3976907"/>
            <a:chOff x="4618513" y="1930400"/>
            <a:chExt cx="3990203" cy="2952000"/>
          </a:xfrm>
        </p:grpSpPr>
        <p:pic>
          <p:nvPicPr>
            <p:cNvPr id="3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8513" y="1930400"/>
              <a:ext cx="3990203" cy="2952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959348" y="3078644"/>
              <a:ext cx="752134" cy="3883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25%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7152600" y="3439595"/>
              <a:ext cx="585496" cy="3883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8%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93" y="2249662"/>
            <a:ext cx="2095377" cy="1967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09087" y="5942266"/>
            <a:ext cx="3377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Rose EA </a:t>
            </a:r>
            <a:r>
              <a:rPr lang="en-US" i="1" dirty="0" smtClean="0">
                <a:ea typeface="ＭＳ Ｐゴシック"/>
                <a:cs typeface="ＭＳ Ｐゴシック"/>
              </a:rPr>
              <a:t>NEJM</a:t>
            </a:r>
            <a:r>
              <a:rPr lang="en-US" dirty="0" smtClean="0">
                <a:ea typeface="ＭＳ Ｐゴシック"/>
                <a:cs typeface="ＭＳ Ｐゴシック"/>
              </a:rPr>
              <a:t> 2</a:t>
            </a:r>
            <a:r>
              <a:rPr lang="it-IT" dirty="0" smtClean="0">
                <a:ea typeface="ＭＳ Ｐゴシック"/>
                <a:cs typeface="ＭＳ Ｐゴシック"/>
              </a:rPr>
              <a:t>001;345:1435</a:t>
            </a: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4234" y="229717"/>
            <a:ext cx="8841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Options in Advanced Heart Failure-Palliation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6195551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376127" y="1647731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9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 flipH="1">
            <a:off x="2819400" y="176080"/>
            <a:ext cx="8839200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Options in Advanced Heart Failure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7282" name="TextBox 2"/>
          <p:cNvSpPr txBox="1">
            <a:spLocks noChangeArrowheads="1"/>
          </p:cNvSpPr>
          <p:nvPr/>
        </p:nvSpPr>
        <p:spPr bwMode="auto">
          <a:xfrm>
            <a:off x="2914652" y="2768593"/>
            <a:ext cx="1037887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</a:rPr>
              <a:t>CHF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37007" y="1447793"/>
            <a:ext cx="29360" cy="35053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7007" y="1444602"/>
            <a:ext cx="5832255" cy="2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38598" y="3128923"/>
            <a:ext cx="5832255" cy="23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91" name="TextBox 19"/>
          <p:cNvSpPr txBox="1">
            <a:spLocks noChangeArrowheads="1"/>
          </p:cNvSpPr>
          <p:nvPr/>
        </p:nvSpPr>
        <p:spPr bwMode="auto">
          <a:xfrm>
            <a:off x="8676078" y="2904877"/>
            <a:ext cx="1240906" cy="58470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LVAD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45272" y="1218006"/>
            <a:ext cx="2271713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TRANSPLANT</a:t>
            </a:r>
          </a:p>
        </p:txBody>
      </p:sp>
      <p:pic>
        <p:nvPicPr>
          <p:cNvPr id="97296" name="Picture 4" descr="1613"/>
          <p:cNvPicPr>
            <a:picLocks noChangeAspect="1" noChangeArrowheads="1"/>
          </p:cNvPicPr>
          <p:nvPr/>
        </p:nvPicPr>
        <p:blipFill rotWithShape="1">
          <a:blip r:embed="rId3" cstate="print"/>
          <a:srcRect r="8872"/>
          <a:stretch/>
        </p:blipFill>
        <p:spPr bwMode="auto">
          <a:xfrm>
            <a:off x="2213493" y="1915599"/>
            <a:ext cx="1904997" cy="288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066367" y="4956356"/>
            <a:ext cx="5683757" cy="146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3710" y="4744231"/>
            <a:ext cx="1983930" cy="4615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PALLIATION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375388" y="847073"/>
            <a:ext cx="2811480" cy="1195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94189" y="-18084"/>
            <a:ext cx="995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</a:rPr>
              <a:t>Options in Advanced Heart </a:t>
            </a:r>
            <a:r>
              <a:rPr lang="en-US" sz="3200" b="1" dirty="0" smtClean="0">
                <a:solidFill>
                  <a:srgbClr val="FFFF00"/>
                </a:solidFill>
              </a:rPr>
              <a:t>Failure-Transplantation</a:t>
            </a:r>
            <a:endParaRPr lang="en-US" sz="32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42" y="1417639"/>
            <a:ext cx="5332491" cy="377905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0" y="1417638"/>
            <a:ext cx="5323437" cy="3779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4978" y="5828923"/>
            <a:ext cx="4513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Lund LH </a:t>
            </a:r>
            <a:r>
              <a:rPr lang="de-DE" sz="1600" i="1" dirty="0"/>
              <a:t>J Heart Lung Transplant</a:t>
            </a:r>
            <a:r>
              <a:rPr lang="de-DE" sz="1600" dirty="0"/>
              <a:t> 2015;34:1244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394189" y="2560638"/>
            <a:ext cx="319837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1-year survival of 88</a:t>
            </a:r>
            <a:r>
              <a:rPr lang="en-US" b="1" dirty="0" smtClean="0">
                <a:solidFill>
                  <a:schemeClr val="bg2"/>
                </a:solidFill>
              </a:rPr>
              <a:t>%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b="1" dirty="0">
                <a:solidFill>
                  <a:schemeClr val="bg2"/>
                </a:solidFill>
              </a:rPr>
              <a:t>Median Survival of 11 years</a:t>
            </a:r>
          </a:p>
          <a:p>
            <a:r>
              <a:rPr lang="en-US" b="1" dirty="0">
                <a:solidFill>
                  <a:schemeClr val="bg2"/>
                </a:solidFill>
              </a:rPr>
              <a:t>13 years after 1 year</a:t>
            </a:r>
          </a:p>
        </p:txBody>
      </p:sp>
    </p:spTree>
    <p:extLst>
      <p:ext uri="{BB962C8B-B14F-4D97-AF65-F5344CB8AC3E}">
        <p14:creationId xmlns:p14="http://schemas.microsoft.com/office/powerpoint/2010/main" val="187681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338" y="-83711"/>
            <a:ext cx="9018761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FF00"/>
                </a:solidFill>
              </a:rPr>
              <a:t>Options in Advanced Heart Failure-Transplantation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30" y="1117239"/>
            <a:ext cx="4481466" cy="365393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71" y="1117239"/>
            <a:ext cx="3368489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71" y="3581400"/>
            <a:ext cx="3368489" cy="2286000"/>
          </a:xfrm>
          <a:prstGeom prst="rect">
            <a:avLst/>
          </a:prstGeom>
        </p:spPr>
      </p:pic>
      <p:sp>
        <p:nvSpPr>
          <p:cNvPr id="9" name="TextBox 10"/>
          <p:cNvSpPr txBox="1"/>
          <p:nvPr/>
        </p:nvSpPr>
        <p:spPr>
          <a:xfrm>
            <a:off x="5691314" y="5867400"/>
            <a:ext cx="4519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Lund LH </a:t>
            </a:r>
            <a:r>
              <a:rPr lang="de-DE" sz="1600" i="1" dirty="0"/>
              <a:t>J Heart Lung Transplant</a:t>
            </a:r>
            <a:r>
              <a:rPr lang="de-DE" sz="1600" dirty="0"/>
              <a:t> 2015;34:1244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8606" y="1607402"/>
            <a:ext cx="295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Life -Long </a:t>
            </a:r>
          </a:p>
          <a:p>
            <a:r>
              <a:rPr lang="en-US" sz="2400" dirty="0" smtClean="0"/>
              <a:t>Immunosuppression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4604" y="4237023"/>
            <a:ext cx="2300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Frequent Heart Biopsy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4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 flipH="1">
            <a:off x="2819400" y="176080"/>
            <a:ext cx="8839200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Options in Advanced Heart Failure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7282" name="TextBox 2"/>
          <p:cNvSpPr txBox="1">
            <a:spLocks noChangeArrowheads="1"/>
          </p:cNvSpPr>
          <p:nvPr/>
        </p:nvSpPr>
        <p:spPr bwMode="auto">
          <a:xfrm>
            <a:off x="2914652" y="2768593"/>
            <a:ext cx="1037887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</a:rPr>
              <a:t>CHF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37007" y="1447793"/>
            <a:ext cx="29360" cy="35053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7007" y="1444602"/>
            <a:ext cx="5832255" cy="2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38598" y="3128923"/>
            <a:ext cx="5832255" cy="23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91" name="TextBox 19"/>
          <p:cNvSpPr txBox="1">
            <a:spLocks noChangeArrowheads="1"/>
          </p:cNvSpPr>
          <p:nvPr/>
        </p:nvSpPr>
        <p:spPr bwMode="auto">
          <a:xfrm>
            <a:off x="8676078" y="2904877"/>
            <a:ext cx="1240906" cy="58470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LVAD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45272" y="1218006"/>
            <a:ext cx="2271713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TRANSPLANT</a:t>
            </a:r>
          </a:p>
        </p:txBody>
      </p:sp>
      <p:pic>
        <p:nvPicPr>
          <p:cNvPr id="97296" name="Picture 4" descr="1613"/>
          <p:cNvPicPr>
            <a:picLocks noChangeAspect="1" noChangeArrowheads="1"/>
          </p:cNvPicPr>
          <p:nvPr/>
        </p:nvPicPr>
        <p:blipFill rotWithShape="1">
          <a:blip r:embed="rId3" cstate="print"/>
          <a:srcRect r="8872"/>
          <a:stretch/>
        </p:blipFill>
        <p:spPr bwMode="auto">
          <a:xfrm>
            <a:off x="2213493" y="1915599"/>
            <a:ext cx="1904997" cy="288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066367" y="4956356"/>
            <a:ext cx="5683757" cy="146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3710" y="4744231"/>
            <a:ext cx="1983930" cy="4615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PALLIATION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8013710" y="2599702"/>
            <a:ext cx="2811480" cy="1195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561" y="2199993"/>
            <a:ext cx="10601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left ventricular assist device</a:t>
            </a:r>
            <a:r>
              <a:rPr lang="en-US" sz="2400" dirty="0"/>
              <a:t>, </a:t>
            </a:r>
            <a:r>
              <a:rPr lang="en-US" sz="2400" b="1" dirty="0"/>
              <a:t>LVAD</a:t>
            </a:r>
            <a:r>
              <a:rPr lang="en-US" sz="2400" dirty="0"/>
              <a:t> or VAD, </a:t>
            </a:r>
            <a:endParaRPr lang="en-US" sz="2400" dirty="0" smtClean="0"/>
          </a:p>
          <a:p>
            <a:r>
              <a:rPr lang="en-US" sz="2400" dirty="0" smtClean="0"/>
              <a:t>is </a:t>
            </a:r>
            <a:r>
              <a:rPr lang="en-US" sz="2400" dirty="0"/>
              <a:t>a </a:t>
            </a:r>
            <a:r>
              <a:rPr lang="en-US" sz="2400" dirty="0" smtClean="0"/>
              <a:t>mechanical </a:t>
            </a:r>
            <a:r>
              <a:rPr lang="en-US" sz="2400" dirty="0"/>
              <a:t>heart </a:t>
            </a:r>
            <a:r>
              <a:rPr lang="en-US" sz="2400" dirty="0" smtClean="0"/>
              <a:t>pump. It's </a:t>
            </a:r>
            <a:r>
              <a:rPr lang="en-US" sz="2400" dirty="0"/>
              <a:t>placed inside a person's chest, where it helps the heart pump oxygen-rich blood  </a:t>
            </a:r>
            <a:r>
              <a:rPr lang="en-US" sz="2400" dirty="0" smtClean="0"/>
              <a:t>throughout </a:t>
            </a:r>
            <a:r>
              <a:rPr lang="en-US" sz="2400" dirty="0"/>
              <a:t>the body. </a:t>
            </a:r>
            <a:endParaRPr lang="en-US" sz="2400" dirty="0" smtClean="0"/>
          </a:p>
          <a:p>
            <a:r>
              <a:rPr lang="en-US" sz="2400" dirty="0" smtClean="0"/>
              <a:t>Unlike </a:t>
            </a:r>
            <a:r>
              <a:rPr lang="en-US" sz="2400" dirty="0"/>
              <a:t>an artificial heart, the </a:t>
            </a:r>
            <a:r>
              <a:rPr lang="en-US" sz="2400" b="1" dirty="0"/>
              <a:t>LVAD</a:t>
            </a:r>
            <a:r>
              <a:rPr lang="en-US" sz="2400" dirty="0"/>
              <a:t> doesn't replace the heart. </a:t>
            </a:r>
            <a:r>
              <a:rPr lang="en-US" sz="2400" dirty="0" smtClean="0"/>
              <a:t>It </a:t>
            </a:r>
            <a:r>
              <a:rPr lang="en-US" sz="2400" dirty="0"/>
              <a:t>just helps it do </a:t>
            </a:r>
            <a:r>
              <a:rPr lang="en-US" sz="2400" dirty="0" smtClean="0"/>
              <a:t>its job.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9044411" y="569463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GOOGLE.COM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1509" y="351959"/>
            <a:ext cx="3885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WHAT’S AN LVAD?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053" y="172016"/>
            <a:ext cx="2625506" cy="232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6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9" y="778598"/>
            <a:ext cx="5371770" cy="4680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6" t="6081" r="10536" b="9291"/>
          <a:stretch/>
        </p:blipFill>
        <p:spPr>
          <a:xfrm>
            <a:off x="6648905" y="851025"/>
            <a:ext cx="4617268" cy="4535786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8411038">
            <a:off x="7981042" y="5119967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10171370" y="4110479"/>
            <a:ext cx="954000" cy="50255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408918">
            <a:off x="9521152" y="2824842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177738" y="3590782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89235" y="58990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CONTROLLER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541198" y="5475416"/>
            <a:ext cx="144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BATTERIES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340485" y="256764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9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15493" t="2311" r="7729" b="7957"/>
          <a:stretch/>
        </p:blipFill>
        <p:spPr bwMode="auto">
          <a:xfrm>
            <a:off x="7612039" y="3776118"/>
            <a:ext cx="2239993" cy="176841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85" name="Picture 3" descr="HM I &amp; II"/>
          <p:cNvPicPr>
            <a:picLocks noChangeAspect="1" noChangeArrowheads="1"/>
          </p:cNvPicPr>
          <p:nvPr/>
        </p:nvPicPr>
        <p:blipFill>
          <a:blip r:embed="rId4" cstate="print"/>
          <a:srcRect l="56677" t="33333"/>
          <a:stretch>
            <a:fillRect/>
          </a:stretch>
        </p:blipFill>
        <p:spPr bwMode="auto">
          <a:xfrm>
            <a:off x="5127626" y="1447800"/>
            <a:ext cx="2133600" cy="24384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2225681" y="-36510"/>
            <a:ext cx="8061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AFD00"/>
                </a:solidFill>
              </a:rPr>
              <a:t>Evolution </a:t>
            </a:r>
          </a:p>
        </p:txBody>
      </p:sp>
      <p:pic>
        <p:nvPicPr>
          <p:cNvPr id="93187" name="Picture 3" descr="HVAD in Hand - High Res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2228" y="1414468"/>
            <a:ext cx="2209801" cy="2361646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88" name="Picture 43" descr="untitled"/>
          <p:cNvPicPr>
            <a:picLocks noChangeAspect="1" noChangeArrowheads="1"/>
          </p:cNvPicPr>
          <p:nvPr/>
        </p:nvPicPr>
        <p:blipFill>
          <a:blip r:embed="rId6" cstate="print"/>
          <a:srcRect l="1311" t="13359" r="13608" b="3198"/>
          <a:stretch>
            <a:fillRect/>
          </a:stretch>
        </p:blipFill>
        <p:spPr bwMode="auto">
          <a:xfrm>
            <a:off x="5127625" y="4202116"/>
            <a:ext cx="2209800" cy="18938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90" name="Picture 3" descr="HM I &amp; II"/>
          <p:cNvPicPr>
            <a:picLocks noChangeAspect="1" noChangeArrowheads="1"/>
          </p:cNvPicPr>
          <p:nvPr/>
        </p:nvPicPr>
        <p:blipFill>
          <a:blip r:embed="rId7" cstate="print"/>
          <a:srcRect l="13336" r="41656" b="25000"/>
          <a:stretch>
            <a:fillRect/>
          </a:stretch>
        </p:blipFill>
        <p:spPr bwMode="auto">
          <a:xfrm>
            <a:off x="2232029" y="1447800"/>
            <a:ext cx="2362200" cy="3149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3192" name="Rectangle 12"/>
          <p:cNvSpPr>
            <a:spLocks noChangeArrowheads="1"/>
          </p:cNvSpPr>
          <p:nvPr/>
        </p:nvSpPr>
        <p:spPr bwMode="auto">
          <a:xfrm>
            <a:off x="2480549" y="609604"/>
            <a:ext cx="20858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FFFFFF"/>
                </a:solidFill>
              </a:rPr>
              <a:t>Pulsatile Flow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3193" name="Rectangle 13"/>
          <p:cNvSpPr>
            <a:spLocks noChangeArrowheads="1"/>
          </p:cNvSpPr>
          <p:nvPr/>
        </p:nvSpPr>
        <p:spPr bwMode="auto">
          <a:xfrm>
            <a:off x="5044082" y="609603"/>
            <a:ext cx="23086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srgbClr val="FFFFFF"/>
                </a:solidFill>
              </a:rPr>
              <a:t>Continous</a:t>
            </a:r>
            <a:r>
              <a:rPr lang="en-US" sz="2400" i="1" dirty="0">
                <a:solidFill>
                  <a:srgbClr val="FFFFFF"/>
                </a:solidFill>
              </a:rPr>
              <a:t> Flow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FFFFFF"/>
                </a:solidFill>
              </a:rPr>
              <a:t>Axial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3194" name="Rectangle 14"/>
          <p:cNvSpPr>
            <a:spLocks noChangeArrowheads="1"/>
          </p:cNvSpPr>
          <p:nvPr/>
        </p:nvSpPr>
        <p:spPr bwMode="auto">
          <a:xfrm>
            <a:off x="7634877" y="609603"/>
            <a:ext cx="23086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srgbClr val="FFFFFF"/>
                </a:solidFill>
              </a:rPr>
              <a:t>Continous</a:t>
            </a:r>
            <a:r>
              <a:rPr lang="en-US" sz="2400" i="1" dirty="0">
                <a:solidFill>
                  <a:srgbClr val="FFFFFF"/>
                </a:solidFill>
              </a:rPr>
              <a:t> Flow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FFFFFF"/>
                </a:solidFill>
              </a:rPr>
              <a:t>Centrifugal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3195" name="TextBox 15"/>
          <p:cNvSpPr txBox="1">
            <a:spLocks noChangeArrowheads="1"/>
          </p:cNvSpPr>
          <p:nvPr/>
        </p:nvSpPr>
        <p:spPr bwMode="auto">
          <a:xfrm>
            <a:off x="2917825" y="2362206"/>
            <a:ext cx="1143000" cy="4619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1,180g</a:t>
            </a:r>
          </a:p>
        </p:txBody>
      </p:sp>
      <p:sp>
        <p:nvSpPr>
          <p:cNvPr id="93196" name="TextBox 16"/>
          <p:cNvSpPr txBox="1">
            <a:spLocks noChangeArrowheads="1"/>
          </p:cNvSpPr>
          <p:nvPr/>
        </p:nvSpPr>
        <p:spPr bwMode="auto">
          <a:xfrm>
            <a:off x="5537207" y="2662238"/>
            <a:ext cx="885825" cy="4619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320g</a:t>
            </a:r>
          </a:p>
        </p:txBody>
      </p:sp>
      <p:sp>
        <p:nvSpPr>
          <p:cNvPr id="93197" name="TextBox 17"/>
          <p:cNvSpPr txBox="1">
            <a:spLocks noChangeArrowheads="1"/>
          </p:cNvSpPr>
          <p:nvPr/>
        </p:nvSpPr>
        <p:spPr bwMode="auto">
          <a:xfrm>
            <a:off x="5965831" y="4648206"/>
            <a:ext cx="715963" cy="4619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90g</a:t>
            </a:r>
          </a:p>
        </p:txBody>
      </p:sp>
      <p:sp>
        <p:nvSpPr>
          <p:cNvPr id="93198" name="TextBox 18"/>
          <p:cNvSpPr txBox="1">
            <a:spLocks noChangeArrowheads="1"/>
          </p:cNvSpPr>
          <p:nvPr/>
        </p:nvSpPr>
        <p:spPr bwMode="auto">
          <a:xfrm>
            <a:off x="8991606" y="1524000"/>
            <a:ext cx="885825" cy="46196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</a:rPr>
              <a:t>145g</a:t>
            </a:r>
          </a:p>
        </p:txBody>
      </p:sp>
      <p:sp>
        <p:nvSpPr>
          <p:cNvPr id="93201" name="TextBox 21"/>
          <p:cNvSpPr txBox="1">
            <a:spLocks noChangeArrowheads="1"/>
          </p:cNvSpPr>
          <p:nvPr/>
        </p:nvSpPr>
        <p:spPr bwMode="auto">
          <a:xfrm>
            <a:off x="2520954" y="1447806"/>
            <a:ext cx="1844675" cy="4619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HeartMate I</a:t>
            </a:r>
          </a:p>
        </p:txBody>
      </p:sp>
      <p:sp>
        <p:nvSpPr>
          <p:cNvPr id="93202" name="TextBox 22"/>
          <p:cNvSpPr txBox="1">
            <a:spLocks noChangeArrowheads="1"/>
          </p:cNvSpPr>
          <p:nvPr/>
        </p:nvSpPr>
        <p:spPr bwMode="auto">
          <a:xfrm>
            <a:off x="5254625" y="1447806"/>
            <a:ext cx="1930400" cy="4619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HeartMate</a:t>
            </a:r>
            <a:r>
              <a:rPr lang="en-US" sz="2400" b="1" dirty="0">
                <a:solidFill>
                  <a:schemeClr val="bg1"/>
                </a:solidFill>
              </a:rPr>
              <a:t> II</a:t>
            </a:r>
          </a:p>
        </p:txBody>
      </p:sp>
      <p:sp>
        <p:nvSpPr>
          <p:cNvPr id="93203" name="TextBox 24"/>
          <p:cNvSpPr txBox="1">
            <a:spLocks noChangeArrowheads="1"/>
          </p:cNvSpPr>
          <p:nvPr/>
        </p:nvSpPr>
        <p:spPr bwMode="auto">
          <a:xfrm>
            <a:off x="5356226" y="5486407"/>
            <a:ext cx="1847850" cy="461963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chemeClr val="bg1"/>
                </a:solidFill>
              </a:rPr>
              <a:t>Jarvik 2000</a:t>
            </a:r>
          </a:p>
        </p:txBody>
      </p:sp>
      <p:sp>
        <p:nvSpPr>
          <p:cNvPr id="93204" name="TextBox 27"/>
          <p:cNvSpPr txBox="1">
            <a:spLocks noChangeArrowheads="1"/>
          </p:cNvSpPr>
          <p:nvPr/>
        </p:nvSpPr>
        <p:spPr bwMode="auto">
          <a:xfrm>
            <a:off x="7889477" y="2822801"/>
            <a:ext cx="1715303" cy="830979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</a:rPr>
              <a:t>HVAD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HeartWare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94232" y="286543"/>
            <a:ext cx="5159375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7738349" y="3881758"/>
            <a:ext cx="1931800" cy="46159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bg1"/>
                </a:solidFill>
              </a:rPr>
              <a:t>HeartMate</a:t>
            </a:r>
            <a:r>
              <a:rPr lang="en-US" sz="2400" b="1" dirty="0">
                <a:solidFill>
                  <a:schemeClr val="bg1"/>
                </a:solidFill>
              </a:rPr>
              <a:t> 3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8702553" y="4495805"/>
            <a:ext cx="886743" cy="46164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</a:rPr>
              <a:t>200g</a:t>
            </a:r>
          </a:p>
        </p:txBody>
      </p:sp>
    </p:spTree>
    <p:extLst>
      <p:ext uri="{BB962C8B-B14F-4D97-AF65-F5344CB8AC3E}">
        <p14:creationId xmlns:p14="http://schemas.microsoft.com/office/powerpoint/2010/main" val="410640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2" name="XVE Pump motor blood chamber shot _25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277" y="984376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XVE Pump motor blood chamber shot _25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277" y="442244"/>
            <a:ext cx="7664530" cy="5460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62519" y="2910941"/>
            <a:ext cx="2612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HEARTMATE I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4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4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85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485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6" y="1768442"/>
            <a:ext cx="4695542" cy="3238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39" y="1768442"/>
            <a:ext cx="4825120" cy="31656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8958" y="262550"/>
            <a:ext cx="4150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LVAD-HEARTMATE 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9616" y="5562866"/>
            <a:ext cx="5110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 LONGER PRODUCED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06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72" name="102466 Rev. A - Module 3 - Pump Overview.wmv">
            <a:hlinkClick r:id="" action="ppaction://media"/>
          </p:cNvPr>
          <p:cNvPicPr>
            <a:picLocks noGrp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62345" y="1210146"/>
            <a:ext cx="6096000" cy="4572000"/>
          </a:xfrm>
        </p:spPr>
      </p:pic>
      <p:pic>
        <p:nvPicPr>
          <p:cNvPr id="2" name="102466 Rev. A - Module 3 - Pump Overview.wm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69508" y="426267"/>
            <a:ext cx="7606805" cy="5705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06961" y="2734147"/>
            <a:ext cx="2349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      LVAD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HEARTMATE II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1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6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6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07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607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6" y="494852"/>
            <a:ext cx="5187764" cy="5217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5081" y="704773"/>
            <a:ext cx="4983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23,000,000 World Wide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6952" y="1556146"/>
            <a:ext cx="3541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5,000,000 In The US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5081" y="2471290"/>
            <a:ext cx="4424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885,000 New Cases/year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5826" y="3251759"/>
            <a:ext cx="5482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1,000,000 Hospitalizations/year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5081" y="4147011"/>
            <a:ext cx="5374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57,000 Patients Die Every Year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6952" y="5189090"/>
            <a:ext cx="488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156 Patients Die Every Day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045" y="1108625"/>
            <a:ext cx="5791200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nimation_clip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357" y="676747"/>
            <a:ext cx="7315200" cy="4876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37007" y="2730911"/>
            <a:ext cx="2498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       LVAD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HEARTWARE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 flipH="1">
            <a:off x="2819400" y="176080"/>
            <a:ext cx="8839200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Options in Advanced Heart Failure </a:t>
            </a:r>
          </a:p>
        </p:txBody>
      </p:sp>
      <p:sp>
        <p:nvSpPr>
          <p:cNvPr id="97282" name="TextBox 2"/>
          <p:cNvSpPr txBox="1">
            <a:spLocks noChangeArrowheads="1"/>
          </p:cNvSpPr>
          <p:nvPr/>
        </p:nvSpPr>
        <p:spPr bwMode="auto">
          <a:xfrm>
            <a:off x="2914652" y="2768593"/>
            <a:ext cx="1037887" cy="59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</a:rPr>
              <a:t>CHF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37007" y="1447793"/>
            <a:ext cx="29360" cy="35053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7007" y="1444602"/>
            <a:ext cx="5832255" cy="2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38598" y="3128923"/>
            <a:ext cx="5832255" cy="23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91" name="TextBox 19"/>
          <p:cNvSpPr txBox="1">
            <a:spLocks noChangeArrowheads="1"/>
          </p:cNvSpPr>
          <p:nvPr/>
        </p:nvSpPr>
        <p:spPr bwMode="auto">
          <a:xfrm>
            <a:off x="8676078" y="2904877"/>
            <a:ext cx="1240906" cy="58470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LVAD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45272" y="1218006"/>
            <a:ext cx="2271713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TRANSPLANT</a:t>
            </a:r>
          </a:p>
        </p:txBody>
      </p:sp>
      <p:pic>
        <p:nvPicPr>
          <p:cNvPr id="97296" name="Picture 4" descr="1613"/>
          <p:cNvPicPr>
            <a:picLocks noChangeAspect="1" noChangeArrowheads="1"/>
          </p:cNvPicPr>
          <p:nvPr/>
        </p:nvPicPr>
        <p:blipFill rotWithShape="1">
          <a:blip r:embed="rId3" cstate="print"/>
          <a:srcRect r="8872"/>
          <a:stretch/>
        </p:blipFill>
        <p:spPr bwMode="auto">
          <a:xfrm>
            <a:off x="2213493" y="1915599"/>
            <a:ext cx="1904997" cy="288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066367" y="4956356"/>
            <a:ext cx="5683757" cy="146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3710" y="4744231"/>
            <a:ext cx="1983930" cy="4615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91371" tIns="45687" rIns="91371" bIns="45687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PALLIATION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3386" y="2599702"/>
            <a:ext cx="2254313" cy="1195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9296531" y="1752165"/>
            <a:ext cx="2" cy="7816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84797" y="2053398"/>
            <a:ext cx="143218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LVAD-BTT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987955" y="3197230"/>
            <a:ext cx="62171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680638" y="3012564"/>
            <a:ext cx="127509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LVAD-DT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5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6"/>
          <p:cNvPicPr>
            <a:picLocks noChangeAspect="1" noChangeArrowheads="1"/>
          </p:cNvPicPr>
          <p:nvPr/>
        </p:nvPicPr>
        <p:blipFill>
          <a:blip r:embed="rId3" cstate="print"/>
          <a:srcRect l="4311" t="7935" r="3748" b="16093"/>
          <a:stretch>
            <a:fillRect/>
          </a:stretch>
        </p:blipFill>
        <p:spPr bwMode="auto">
          <a:xfrm>
            <a:off x="2217552" y="1473201"/>
            <a:ext cx="4023097" cy="355267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571503" y="145030"/>
            <a:ext cx="9144000" cy="722313"/>
          </a:xfrm>
          <a:prstGeom prst="rect">
            <a:avLst/>
          </a:prstGeom>
          <a:noFill/>
        </p:spPr>
        <p:txBody>
          <a:bodyPr lIns="91371" tIns="45687" rIns="91371" bIns="45687"/>
          <a:lstStyle/>
          <a:p>
            <a:pPr algn="ctr"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HMII Post-Approval </a:t>
            </a:r>
          </a:p>
          <a:p>
            <a:pPr algn="ctr"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Study Outcomes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229100" y="249238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 anchor="b"/>
          <a:lstStyle/>
          <a:p>
            <a:pPr algn="ctr" eaLnBrk="0" hangingPunct="0"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Osaka" pitchFamily="-109" charset="-128"/>
              </a:rPr>
              <a:t>Heart Ware </a:t>
            </a:r>
          </a:p>
          <a:p>
            <a:pPr algn="ctr" eaLnBrk="0" hangingPunct="0">
              <a:defRPr/>
            </a:pPr>
            <a:r>
              <a:rPr lang="en-US" sz="2800" b="1" kern="0" dirty="0">
                <a:solidFill>
                  <a:srgbClr val="FFFF00"/>
                </a:solidFill>
                <a:latin typeface="+mj-lt"/>
                <a:ea typeface="+mj-ea"/>
                <a:cs typeface="Osaka" pitchFamily="-109" charset="-128"/>
              </a:rPr>
              <a:t>ADVANCE Trial</a:t>
            </a:r>
          </a:p>
        </p:txBody>
      </p:sp>
      <p:pic>
        <p:nvPicPr>
          <p:cNvPr id="114693" name="Picture 16" descr="co.vads.heartware.exchange.pp.cgm"/>
          <p:cNvPicPr>
            <a:picLocks noChangeAspect="1"/>
          </p:cNvPicPr>
          <p:nvPr/>
        </p:nvPicPr>
        <p:blipFill>
          <a:blip r:embed="rId4" cstate="print"/>
          <a:srcRect l="4704" t="13905" r="8121" b="7777"/>
          <a:stretch>
            <a:fillRect/>
          </a:stretch>
        </p:blipFill>
        <p:spPr bwMode="auto">
          <a:xfrm>
            <a:off x="6446515" y="1408523"/>
            <a:ext cx="4090758" cy="3773077"/>
          </a:xfrm>
          <a:prstGeom prst="rect">
            <a:avLst/>
          </a:prstGeom>
          <a:solidFill>
            <a:srgbClr val="EDEDED"/>
          </a:solidFill>
          <a:ln w="9525">
            <a:noFill/>
            <a:miter lim="800000"/>
            <a:headEnd/>
            <a:tailEnd/>
          </a:ln>
        </p:spPr>
      </p:pic>
      <p:sp>
        <p:nvSpPr>
          <p:cNvPr id="114694" name="TextBox 16"/>
          <p:cNvSpPr txBox="1">
            <a:spLocks noChangeArrowheads="1"/>
          </p:cNvSpPr>
          <p:nvPr/>
        </p:nvSpPr>
        <p:spPr bwMode="auto">
          <a:xfrm>
            <a:off x="8534405" y="2667002"/>
            <a:ext cx="1762125" cy="3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Calibri" pitchFamily="34" charset="0"/>
              </a:rPr>
              <a:t> 62.8% Alive</a:t>
            </a:r>
          </a:p>
        </p:txBody>
      </p:sp>
      <p:sp>
        <p:nvSpPr>
          <p:cNvPr id="114695" name="TextBox 17"/>
          <p:cNvSpPr txBox="1">
            <a:spLocks noChangeArrowheads="1"/>
          </p:cNvSpPr>
          <p:nvPr/>
        </p:nvSpPr>
        <p:spPr bwMode="auto">
          <a:xfrm>
            <a:off x="8543935" y="3200403"/>
            <a:ext cx="2047875" cy="3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 29.2% Transplant </a:t>
            </a:r>
          </a:p>
        </p:txBody>
      </p:sp>
      <p:sp>
        <p:nvSpPr>
          <p:cNvPr id="114696" name="TextBox 19"/>
          <p:cNvSpPr txBox="1">
            <a:spLocks noChangeArrowheads="1"/>
          </p:cNvSpPr>
          <p:nvPr/>
        </p:nvSpPr>
        <p:spPr bwMode="auto">
          <a:xfrm>
            <a:off x="8534401" y="4514850"/>
            <a:ext cx="1274763" cy="34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alibri" pitchFamily="34" charset="0"/>
              </a:rPr>
              <a:t> 3.6% Death</a:t>
            </a:r>
          </a:p>
        </p:txBody>
      </p:sp>
      <p:sp>
        <p:nvSpPr>
          <p:cNvPr id="114697" name="TextBox 13"/>
          <p:cNvSpPr txBox="1">
            <a:spLocks noChangeArrowheads="1"/>
          </p:cNvSpPr>
          <p:nvPr/>
        </p:nvSpPr>
        <p:spPr bwMode="auto">
          <a:xfrm>
            <a:off x="8532819" y="4260851"/>
            <a:ext cx="2135187" cy="34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1600" b="1">
                <a:solidFill>
                  <a:srgbClr val="FF6600"/>
                </a:solidFill>
                <a:latin typeface="Calibri" pitchFamily="34" charset="0"/>
              </a:rPr>
              <a:t> 4.4% Device Exchange </a:t>
            </a:r>
          </a:p>
        </p:txBody>
      </p:sp>
      <p:sp>
        <p:nvSpPr>
          <p:cNvPr id="114698" name="TextBox 16"/>
          <p:cNvSpPr txBox="1">
            <a:spLocks noChangeArrowheads="1"/>
          </p:cNvSpPr>
          <p:nvPr/>
        </p:nvSpPr>
        <p:spPr bwMode="auto">
          <a:xfrm>
            <a:off x="8424864" y="1490668"/>
            <a:ext cx="2624137" cy="3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</a:rPr>
              <a:t>92.0% Transplant or Alive</a:t>
            </a:r>
          </a:p>
        </p:txBody>
      </p:sp>
      <p:pic>
        <p:nvPicPr>
          <p:cNvPr id="114699" name="Picture 16" descr="co.vads.heartware.exchange.pp.cgm"/>
          <p:cNvPicPr>
            <a:picLocks noChangeAspect="1"/>
          </p:cNvPicPr>
          <p:nvPr/>
        </p:nvPicPr>
        <p:blipFill>
          <a:blip r:embed="rId4" cstate="print">
            <a:lum bright="16000"/>
          </a:blip>
          <a:srcRect l="4704" t="13905" r="87604" b="7777"/>
          <a:stretch>
            <a:fillRect/>
          </a:stretch>
        </p:blipFill>
        <p:spPr bwMode="auto">
          <a:xfrm>
            <a:off x="1841683" y="1376930"/>
            <a:ext cx="400050" cy="3810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14700" name="Picture 16" descr="co.vads.heartware.exchange.pp.cgm"/>
          <p:cNvPicPr>
            <a:picLocks noChangeAspect="1"/>
          </p:cNvPicPr>
          <p:nvPr/>
        </p:nvPicPr>
        <p:blipFill>
          <a:blip r:embed="rId4" cstate="print"/>
          <a:srcRect l="4704" t="84390" r="7388" b="10225"/>
          <a:stretch>
            <a:fillRect/>
          </a:stretch>
        </p:blipFill>
        <p:spPr bwMode="auto">
          <a:xfrm>
            <a:off x="1752594" y="4800600"/>
            <a:ext cx="4495806" cy="2619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114701" name="TextBox 507"/>
          <p:cNvSpPr txBox="1">
            <a:spLocks noChangeArrowheads="1"/>
          </p:cNvSpPr>
          <p:nvPr/>
        </p:nvSpPr>
        <p:spPr bwMode="auto">
          <a:xfrm rot="-5400000">
            <a:off x="-202705" y="3102628"/>
            <a:ext cx="3810001" cy="3692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91371" tIns="45687" rIns="91371" bIns="45687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Proportion of Patients </a:t>
            </a:r>
          </a:p>
        </p:txBody>
      </p:sp>
      <p:cxnSp>
        <p:nvCxnSpPr>
          <p:cNvPr id="510" name="Straight Connector 509"/>
          <p:cNvCxnSpPr/>
          <p:nvPr/>
        </p:nvCxnSpPr>
        <p:spPr>
          <a:xfrm rot="5400000" flipH="1" flipV="1">
            <a:off x="6962781" y="3262313"/>
            <a:ext cx="3057525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703" name="AutoShape 490"/>
          <p:cNvSpPr>
            <a:spLocks noChangeAspect="1" noChangeArrowheads="1"/>
          </p:cNvSpPr>
          <p:nvPr/>
        </p:nvSpPr>
        <p:spPr bwMode="auto">
          <a:xfrm>
            <a:off x="6400794" y="1524001"/>
            <a:ext cx="464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7" rIns="91371" bIns="45687"/>
          <a:lstStyle/>
          <a:p>
            <a:endParaRPr lang="en-US"/>
          </a:p>
        </p:txBody>
      </p:sp>
      <p:sp>
        <p:nvSpPr>
          <p:cNvPr id="114706" name="TextBox 517"/>
          <p:cNvSpPr txBox="1">
            <a:spLocks noChangeArrowheads="1"/>
          </p:cNvSpPr>
          <p:nvPr/>
        </p:nvSpPr>
        <p:spPr bwMode="auto">
          <a:xfrm>
            <a:off x="1524000" y="5181600"/>
            <a:ext cx="9144000" cy="156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1" tIns="45687" rIns="91371" bIns="45687">
            <a:spAutoFit/>
          </a:bodyPr>
          <a:lstStyle/>
          <a:p>
            <a:endParaRPr lang="en-US" sz="2400" dirty="0"/>
          </a:p>
          <a:p>
            <a:pPr algn="ctr"/>
            <a:r>
              <a:rPr lang="en-US" sz="2400" dirty="0"/>
              <a:t>Results are </a:t>
            </a:r>
            <a:r>
              <a:rPr lang="en-US" sz="2400" b="1" u="sng" dirty="0"/>
              <a:t>Excellent</a:t>
            </a:r>
            <a:r>
              <a:rPr lang="en-US" sz="2400" dirty="0"/>
              <a:t>!!!</a:t>
            </a:r>
            <a:br>
              <a:rPr lang="en-US" sz="2400" dirty="0"/>
            </a:br>
            <a:r>
              <a:rPr lang="en-US" sz="2400" dirty="0"/>
              <a:t>6-month success &gt; 90% -- 12-month success &gt; 85%</a:t>
            </a:r>
          </a:p>
          <a:p>
            <a:r>
              <a:rPr lang="en-US" sz="2400" dirty="0"/>
              <a:t>	</a:t>
            </a:r>
          </a:p>
        </p:txBody>
      </p:sp>
      <p:pic>
        <p:nvPicPr>
          <p:cNvPr id="114707" name="Picture 3" descr="HM I &amp; II"/>
          <p:cNvPicPr>
            <a:picLocks noChangeAspect="1" noChangeArrowheads="1"/>
          </p:cNvPicPr>
          <p:nvPr/>
        </p:nvPicPr>
        <p:blipFill>
          <a:blip r:embed="rId5" cstate="print"/>
          <a:srcRect l="58139" t="52316" r="5814" b="1181"/>
          <a:stretch>
            <a:fillRect/>
          </a:stretch>
        </p:blipFill>
        <p:spPr bwMode="auto">
          <a:xfrm>
            <a:off x="2297344" y="2455135"/>
            <a:ext cx="1382713" cy="1428750"/>
          </a:xfrm>
          <a:prstGeom prst="rect">
            <a:avLst/>
          </a:prstGeom>
          <a:solidFill>
            <a:schemeClr val="tx1"/>
          </a:solidFill>
          <a:ln w="28575">
            <a:noFill/>
            <a:miter lim="800000"/>
            <a:headEnd/>
            <a:tailEnd/>
          </a:ln>
        </p:spPr>
      </p:pic>
      <p:pic>
        <p:nvPicPr>
          <p:cNvPr id="114708" name="Picture 3" descr="HVAD in Hand - High Res.tif"/>
          <p:cNvPicPr>
            <a:picLocks noChangeAspect="1"/>
          </p:cNvPicPr>
          <p:nvPr/>
        </p:nvPicPr>
        <p:blipFill>
          <a:blip r:embed="rId6" cstate="print"/>
          <a:srcRect b="28375"/>
          <a:stretch>
            <a:fillRect/>
          </a:stretch>
        </p:blipFill>
        <p:spPr bwMode="auto">
          <a:xfrm>
            <a:off x="6881642" y="2819400"/>
            <a:ext cx="1457497" cy="101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Connector 22"/>
          <p:cNvCxnSpPr/>
          <p:nvPr/>
        </p:nvCxnSpPr>
        <p:spPr>
          <a:xfrm rot="5400000" flipH="1" flipV="1">
            <a:off x="2586038" y="3424238"/>
            <a:ext cx="3057525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"/>
          <p:cNvSpPr txBox="1"/>
          <p:nvPr/>
        </p:nvSpPr>
        <p:spPr>
          <a:xfrm>
            <a:off x="6629400" y="5257800"/>
            <a:ext cx="3857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Aaronson</a:t>
            </a:r>
            <a:r>
              <a:rPr lang="fr-FR" sz="1600" dirty="0"/>
              <a:t> KD </a:t>
            </a:r>
            <a:r>
              <a:rPr lang="fr-FR" sz="1600" i="1" dirty="0"/>
              <a:t>Circulation</a:t>
            </a:r>
            <a:r>
              <a:rPr lang="fr-FR" sz="1600" dirty="0"/>
              <a:t> 2012;125:3191</a:t>
            </a:r>
            <a:endParaRPr lang="en-US" sz="1600" dirty="0"/>
          </a:p>
        </p:txBody>
      </p:sp>
      <p:sp>
        <p:nvSpPr>
          <p:cNvPr id="22" name="TextBox 4"/>
          <p:cNvSpPr txBox="1"/>
          <p:nvPr/>
        </p:nvSpPr>
        <p:spPr>
          <a:xfrm>
            <a:off x="1524000" y="5257800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 err="1"/>
              <a:t>Jorde</a:t>
            </a:r>
            <a:r>
              <a:rPr lang="sv-SE" sz="1600" dirty="0"/>
              <a:t> UP </a:t>
            </a:r>
            <a:r>
              <a:rPr lang="sv-SE" sz="1600" i="1" dirty="0"/>
              <a:t>J </a:t>
            </a:r>
            <a:r>
              <a:rPr lang="sv-SE" sz="1600" i="1" dirty="0" err="1"/>
              <a:t>Am</a:t>
            </a:r>
            <a:r>
              <a:rPr lang="sv-SE" sz="1600" i="1" dirty="0"/>
              <a:t> Coll </a:t>
            </a:r>
            <a:r>
              <a:rPr lang="sv-SE" sz="1600" i="1" dirty="0" err="1"/>
              <a:t>Cardiol</a:t>
            </a:r>
            <a:r>
              <a:rPr lang="sv-SE" sz="1600" i="1" dirty="0"/>
              <a:t> </a:t>
            </a:r>
            <a:r>
              <a:rPr lang="sv-SE" sz="1600" dirty="0"/>
              <a:t>2014;63:1751</a:t>
            </a:r>
            <a:endParaRPr lang="en-US" sz="1600" dirty="0"/>
          </a:p>
        </p:txBody>
      </p:sp>
      <p:sp>
        <p:nvSpPr>
          <p:cNvPr id="4" name="Rettangolo 3"/>
          <p:cNvSpPr/>
          <p:nvPr/>
        </p:nvSpPr>
        <p:spPr>
          <a:xfrm>
            <a:off x="2063750" y="5038725"/>
            <a:ext cx="4191000" cy="152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 flipV="1">
            <a:off x="1860550" y="4616450"/>
            <a:ext cx="381000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 flipV="1">
            <a:off x="1870075" y="4724400"/>
            <a:ext cx="228600" cy="152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2209800" y="1384300"/>
            <a:ext cx="4038600" cy="889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390" y="179819"/>
            <a:ext cx="1928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LVAD-BTT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87427" y="1103280"/>
            <a:ext cx="707086" cy="47905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750979" y="1103280"/>
            <a:ext cx="6259513" cy="4790526"/>
            <a:chOff x="864" y="336"/>
            <a:chExt cx="3943" cy="3454"/>
          </a:xfrm>
        </p:grpSpPr>
        <p:sp>
          <p:nvSpPr>
            <p:cNvPr id="142351" name="AutoShape 3"/>
            <p:cNvSpPr>
              <a:spLocks noChangeAspect="1" noChangeArrowheads="1" noTextEdit="1"/>
            </p:cNvSpPr>
            <p:nvPr/>
          </p:nvSpPr>
          <p:spPr bwMode="auto">
            <a:xfrm>
              <a:off x="864" y="336"/>
              <a:ext cx="3936" cy="3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52" name="Rectangle 5"/>
            <p:cNvSpPr>
              <a:spLocks noChangeArrowheads="1"/>
            </p:cNvSpPr>
            <p:nvPr/>
          </p:nvSpPr>
          <p:spPr bwMode="auto">
            <a:xfrm>
              <a:off x="864" y="336"/>
              <a:ext cx="3943" cy="34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53" name="Rectangle 6"/>
            <p:cNvSpPr>
              <a:spLocks noChangeArrowheads="1"/>
            </p:cNvSpPr>
            <p:nvPr/>
          </p:nvSpPr>
          <p:spPr bwMode="auto">
            <a:xfrm>
              <a:off x="1439" y="673"/>
              <a:ext cx="3196" cy="233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54" name="Rectangle 7"/>
            <p:cNvSpPr>
              <a:spLocks noChangeArrowheads="1"/>
            </p:cNvSpPr>
            <p:nvPr/>
          </p:nvSpPr>
          <p:spPr bwMode="auto">
            <a:xfrm>
              <a:off x="2609" y="3361"/>
              <a:ext cx="82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Time (Months)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55" name="Line 8"/>
            <p:cNvSpPr>
              <a:spLocks noChangeShapeType="1"/>
            </p:cNvSpPr>
            <p:nvPr/>
          </p:nvSpPr>
          <p:spPr bwMode="auto">
            <a:xfrm>
              <a:off x="1439" y="3009"/>
              <a:ext cx="3196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56" name="Line 9"/>
            <p:cNvSpPr>
              <a:spLocks noChangeShapeType="1"/>
            </p:cNvSpPr>
            <p:nvPr/>
          </p:nvSpPr>
          <p:spPr bwMode="auto">
            <a:xfrm flipV="1">
              <a:off x="1439" y="3009"/>
              <a:ext cx="1" cy="6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57" name="Line 10"/>
            <p:cNvSpPr>
              <a:spLocks noChangeShapeType="1"/>
            </p:cNvSpPr>
            <p:nvPr/>
          </p:nvSpPr>
          <p:spPr bwMode="auto">
            <a:xfrm flipV="1">
              <a:off x="2236" y="3009"/>
              <a:ext cx="1" cy="6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58" name="Line 11"/>
            <p:cNvSpPr>
              <a:spLocks noChangeShapeType="1"/>
            </p:cNvSpPr>
            <p:nvPr/>
          </p:nvSpPr>
          <p:spPr bwMode="auto">
            <a:xfrm flipV="1">
              <a:off x="3033" y="3009"/>
              <a:ext cx="1" cy="6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59" name="Line 12"/>
            <p:cNvSpPr>
              <a:spLocks noChangeShapeType="1"/>
            </p:cNvSpPr>
            <p:nvPr/>
          </p:nvSpPr>
          <p:spPr bwMode="auto">
            <a:xfrm flipV="1">
              <a:off x="3830" y="3009"/>
              <a:ext cx="1" cy="6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0" name="Line 13"/>
            <p:cNvSpPr>
              <a:spLocks noChangeShapeType="1"/>
            </p:cNvSpPr>
            <p:nvPr/>
          </p:nvSpPr>
          <p:spPr bwMode="auto">
            <a:xfrm flipV="1">
              <a:off x="4635" y="3009"/>
              <a:ext cx="1" cy="6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1" name="Rectangle 14"/>
            <p:cNvSpPr>
              <a:spLocks noChangeArrowheads="1"/>
            </p:cNvSpPr>
            <p:nvPr/>
          </p:nvSpPr>
          <p:spPr bwMode="auto">
            <a:xfrm>
              <a:off x="1403" y="3138"/>
              <a:ext cx="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2" name="Rectangle 15"/>
            <p:cNvSpPr>
              <a:spLocks noChangeArrowheads="1"/>
            </p:cNvSpPr>
            <p:nvPr/>
          </p:nvSpPr>
          <p:spPr bwMode="auto">
            <a:xfrm>
              <a:off x="2200" y="3138"/>
              <a:ext cx="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6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3" name="Rectangle 16"/>
            <p:cNvSpPr>
              <a:spLocks noChangeArrowheads="1"/>
            </p:cNvSpPr>
            <p:nvPr/>
          </p:nvSpPr>
          <p:spPr bwMode="auto">
            <a:xfrm>
              <a:off x="2968" y="3138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12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4" name="Rectangle 17"/>
            <p:cNvSpPr>
              <a:spLocks noChangeArrowheads="1"/>
            </p:cNvSpPr>
            <p:nvPr/>
          </p:nvSpPr>
          <p:spPr bwMode="auto">
            <a:xfrm>
              <a:off x="3766" y="3138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18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5" name="Rectangle 18"/>
            <p:cNvSpPr>
              <a:spLocks noChangeArrowheads="1"/>
            </p:cNvSpPr>
            <p:nvPr/>
          </p:nvSpPr>
          <p:spPr bwMode="auto">
            <a:xfrm>
              <a:off x="4563" y="3138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24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6" name="Rectangle 19"/>
            <p:cNvSpPr>
              <a:spLocks noChangeArrowheads="1"/>
            </p:cNvSpPr>
            <p:nvPr/>
          </p:nvSpPr>
          <p:spPr bwMode="auto">
            <a:xfrm rot="5400000">
              <a:off x="511" y="1726"/>
              <a:ext cx="1006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Percent Survival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7" name="Line 20"/>
            <p:cNvSpPr>
              <a:spLocks noChangeShapeType="1"/>
            </p:cNvSpPr>
            <p:nvPr/>
          </p:nvSpPr>
          <p:spPr bwMode="auto">
            <a:xfrm flipV="1">
              <a:off x="1439" y="673"/>
              <a:ext cx="1" cy="2336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8" name="Line 21"/>
            <p:cNvSpPr>
              <a:spLocks noChangeShapeType="1"/>
            </p:cNvSpPr>
            <p:nvPr/>
          </p:nvSpPr>
          <p:spPr bwMode="auto">
            <a:xfrm>
              <a:off x="1374" y="3009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9" name="Line 22"/>
            <p:cNvSpPr>
              <a:spLocks noChangeShapeType="1"/>
            </p:cNvSpPr>
            <p:nvPr/>
          </p:nvSpPr>
          <p:spPr bwMode="auto">
            <a:xfrm>
              <a:off x="1374" y="2772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0" name="Line 23"/>
            <p:cNvSpPr>
              <a:spLocks noChangeShapeType="1"/>
            </p:cNvSpPr>
            <p:nvPr/>
          </p:nvSpPr>
          <p:spPr bwMode="auto">
            <a:xfrm>
              <a:off x="1374" y="2536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1" name="Line 24"/>
            <p:cNvSpPr>
              <a:spLocks noChangeShapeType="1"/>
            </p:cNvSpPr>
            <p:nvPr/>
          </p:nvSpPr>
          <p:spPr bwMode="auto">
            <a:xfrm>
              <a:off x="1374" y="2307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2" name="Line 25"/>
            <p:cNvSpPr>
              <a:spLocks noChangeShapeType="1"/>
            </p:cNvSpPr>
            <p:nvPr/>
          </p:nvSpPr>
          <p:spPr bwMode="auto">
            <a:xfrm>
              <a:off x="1374" y="2070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3" name="Line 26"/>
            <p:cNvSpPr>
              <a:spLocks noChangeShapeType="1"/>
            </p:cNvSpPr>
            <p:nvPr/>
          </p:nvSpPr>
          <p:spPr bwMode="auto">
            <a:xfrm>
              <a:off x="1374" y="1841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4" name="Line 27"/>
            <p:cNvSpPr>
              <a:spLocks noChangeShapeType="1"/>
            </p:cNvSpPr>
            <p:nvPr/>
          </p:nvSpPr>
          <p:spPr bwMode="auto">
            <a:xfrm>
              <a:off x="1374" y="1604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5" name="Line 28"/>
            <p:cNvSpPr>
              <a:spLocks noChangeShapeType="1"/>
            </p:cNvSpPr>
            <p:nvPr/>
          </p:nvSpPr>
          <p:spPr bwMode="auto">
            <a:xfrm>
              <a:off x="1374" y="1368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6" name="Line 29"/>
            <p:cNvSpPr>
              <a:spLocks noChangeShapeType="1"/>
            </p:cNvSpPr>
            <p:nvPr/>
          </p:nvSpPr>
          <p:spPr bwMode="auto">
            <a:xfrm>
              <a:off x="1374" y="1139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7" name="Line 30"/>
            <p:cNvSpPr>
              <a:spLocks noChangeShapeType="1"/>
            </p:cNvSpPr>
            <p:nvPr/>
          </p:nvSpPr>
          <p:spPr bwMode="auto">
            <a:xfrm>
              <a:off x="1374" y="902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8" name="Line 31"/>
            <p:cNvSpPr>
              <a:spLocks noChangeShapeType="1"/>
            </p:cNvSpPr>
            <p:nvPr/>
          </p:nvSpPr>
          <p:spPr bwMode="auto">
            <a:xfrm>
              <a:off x="1374" y="673"/>
              <a:ext cx="6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79" name="Rectangle 32"/>
            <p:cNvSpPr>
              <a:spLocks noChangeArrowheads="1"/>
            </p:cNvSpPr>
            <p:nvPr/>
          </p:nvSpPr>
          <p:spPr bwMode="auto">
            <a:xfrm>
              <a:off x="1237" y="2945"/>
              <a:ext cx="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0" name="Rectangle 33"/>
            <p:cNvSpPr>
              <a:spLocks noChangeArrowheads="1"/>
            </p:cNvSpPr>
            <p:nvPr/>
          </p:nvSpPr>
          <p:spPr bwMode="auto">
            <a:xfrm>
              <a:off x="1173" y="2708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10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1" name="Rectangle 34"/>
            <p:cNvSpPr>
              <a:spLocks noChangeArrowheads="1"/>
            </p:cNvSpPr>
            <p:nvPr/>
          </p:nvSpPr>
          <p:spPr bwMode="auto">
            <a:xfrm>
              <a:off x="1173" y="2472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20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2" name="Rectangle 35"/>
            <p:cNvSpPr>
              <a:spLocks noChangeArrowheads="1"/>
            </p:cNvSpPr>
            <p:nvPr/>
          </p:nvSpPr>
          <p:spPr bwMode="auto">
            <a:xfrm>
              <a:off x="1173" y="2243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30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3" name="Rectangle 36"/>
            <p:cNvSpPr>
              <a:spLocks noChangeArrowheads="1"/>
            </p:cNvSpPr>
            <p:nvPr/>
          </p:nvSpPr>
          <p:spPr bwMode="auto">
            <a:xfrm>
              <a:off x="1173" y="2006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40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4" name="Rectangle 37"/>
            <p:cNvSpPr>
              <a:spLocks noChangeArrowheads="1"/>
            </p:cNvSpPr>
            <p:nvPr/>
          </p:nvSpPr>
          <p:spPr bwMode="auto">
            <a:xfrm>
              <a:off x="1173" y="1777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50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5" name="Rectangle 38"/>
            <p:cNvSpPr>
              <a:spLocks noChangeArrowheads="1"/>
            </p:cNvSpPr>
            <p:nvPr/>
          </p:nvSpPr>
          <p:spPr bwMode="auto">
            <a:xfrm>
              <a:off x="1173" y="1540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60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6" name="Rectangle 39"/>
            <p:cNvSpPr>
              <a:spLocks noChangeArrowheads="1"/>
            </p:cNvSpPr>
            <p:nvPr/>
          </p:nvSpPr>
          <p:spPr bwMode="auto">
            <a:xfrm>
              <a:off x="1173" y="1304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70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7" name="Rectangle 40"/>
            <p:cNvSpPr>
              <a:spLocks noChangeArrowheads="1"/>
            </p:cNvSpPr>
            <p:nvPr/>
          </p:nvSpPr>
          <p:spPr bwMode="auto">
            <a:xfrm>
              <a:off x="1173" y="1075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80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8" name="Rectangle 41"/>
            <p:cNvSpPr>
              <a:spLocks noChangeArrowheads="1"/>
            </p:cNvSpPr>
            <p:nvPr/>
          </p:nvSpPr>
          <p:spPr bwMode="auto">
            <a:xfrm>
              <a:off x="1173" y="838"/>
              <a:ext cx="13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90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9" name="Rectangle 42"/>
            <p:cNvSpPr>
              <a:spLocks noChangeArrowheads="1"/>
            </p:cNvSpPr>
            <p:nvPr/>
          </p:nvSpPr>
          <p:spPr bwMode="auto">
            <a:xfrm>
              <a:off x="1101" y="609"/>
              <a:ext cx="20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</a:rPr>
                <a:t>100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0" name="Freeform 43"/>
            <p:cNvSpPr>
              <a:spLocks/>
            </p:cNvSpPr>
            <p:nvPr/>
          </p:nvSpPr>
          <p:spPr bwMode="auto">
            <a:xfrm>
              <a:off x="1439" y="673"/>
              <a:ext cx="3196" cy="989"/>
            </a:xfrm>
            <a:custGeom>
              <a:avLst/>
              <a:gdLst>
                <a:gd name="T0" fmla="*/ 0 w 445"/>
                <a:gd name="T1" fmla="*/ 0 h 138"/>
                <a:gd name="T2" fmla="*/ 0 w 445"/>
                <a:gd name="T3" fmla="*/ 2 h 138"/>
                <a:gd name="T4" fmla="*/ 1 w 445"/>
                <a:gd name="T5" fmla="*/ 7 h 138"/>
                <a:gd name="T6" fmla="*/ 2 w 445"/>
                <a:gd name="T7" fmla="*/ 9 h 138"/>
                <a:gd name="T8" fmla="*/ 5 w 445"/>
                <a:gd name="T9" fmla="*/ 14 h 138"/>
                <a:gd name="T10" fmla="*/ 6 w 445"/>
                <a:gd name="T11" fmla="*/ 17 h 138"/>
                <a:gd name="T12" fmla="*/ 11 w 445"/>
                <a:gd name="T13" fmla="*/ 19 h 138"/>
                <a:gd name="T14" fmla="*/ 11 w 445"/>
                <a:gd name="T15" fmla="*/ 22 h 138"/>
                <a:gd name="T16" fmla="*/ 15 w 445"/>
                <a:gd name="T17" fmla="*/ 24 h 138"/>
                <a:gd name="T18" fmla="*/ 17 w 445"/>
                <a:gd name="T19" fmla="*/ 27 h 138"/>
                <a:gd name="T20" fmla="*/ 18 w 445"/>
                <a:gd name="T21" fmla="*/ 29 h 138"/>
                <a:gd name="T22" fmla="*/ 27 w 445"/>
                <a:gd name="T23" fmla="*/ 31 h 138"/>
                <a:gd name="T24" fmla="*/ 29 w 445"/>
                <a:gd name="T25" fmla="*/ 34 h 138"/>
                <a:gd name="T26" fmla="*/ 30 w 445"/>
                <a:gd name="T27" fmla="*/ 36 h 138"/>
                <a:gd name="T28" fmla="*/ 31 w 445"/>
                <a:gd name="T29" fmla="*/ 39 h 138"/>
                <a:gd name="T30" fmla="*/ 34 w 445"/>
                <a:gd name="T31" fmla="*/ 44 h 138"/>
                <a:gd name="T32" fmla="*/ 37 w 445"/>
                <a:gd name="T33" fmla="*/ 46 h 138"/>
                <a:gd name="T34" fmla="*/ 39 w 445"/>
                <a:gd name="T35" fmla="*/ 49 h 138"/>
                <a:gd name="T36" fmla="*/ 42 w 445"/>
                <a:gd name="T37" fmla="*/ 51 h 138"/>
                <a:gd name="T38" fmla="*/ 46 w 445"/>
                <a:gd name="T39" fmla="*/ 54 h 138"/>
                <a:gd name="T40" fmla="*/ 49 w 445"/>
                <a:gd name="T41" fmla="*/ 56 h 138"/>
                <a:gd name="T42" fmla="*/ 54 w 445"/>
                <a:gd name="T43" fmla="*/ 59 h 138"/>
                <a:gd name="T44" fmla="*/ 61 w 445"/>
                <a:gd name="T45" fmla="*/ 62 h 138"/>
                <a:gd name="T46" fmla="*/ 70 w 445"/>
                <a:gd name="T47" fmla="*/ 64 h 138"/>
                <a:gd name="T48" fmla="*/ 70 w 445"/>
                <a:gd name="T49" fmla="*/ 67 h 138"/>
                <a:gd name="T50" fmla="*/ 99 w 445"/>
                <a:gd name="T51" fmla="*/ 69 h 138"/>
                <a:gd name="T52" fmla="*/ 101 w 445"/>
                <a:gd name="T53" fmla="*/ 72 h 138"/>
                <a:gd name="T54" fmla="*/ 106 w 445"/>
                <a:gd name="T55" fmla="*/ 74 h 138"/>
                <a:gd name="T56" fmla="*/ 107 w 445"/>
                <a:gd name="T57" fmla="*/ 77 h 138"/>
                <a:gd name="T58" fmla="*/ 127 w 445"/>
                <a:gd name="T59" fmla="*/ 79 h 138"/>
                <a:gd name="T60" fmla="*/ 144 w 445"/>
                <a:gd name="T61" fmla="*/ 82 h 138"/>
                <a:gd name="T62" fmla="*/ 145 w 445"/>
                <a:gd name="T63" fmla="*/ 85 h 138"/>
                <a:gd name="T64" fmla="*/ 151 w 445"/>
                <a:gd name="T65" fmla="*/ 87 h 138"/>
                <a:gd name="T66" fmla="*/ 153 w 445"/>
                <a:gd name="T67" fmla="*/ 90 h 138"/>
                <a:gd name="T68" fmla="*/ 165 w 445"/>
                <a:gd name="T69" fmla="*/ 93 h 138"/>
                <a:gd name="T70" fmla="*/ 170 w 445"/>
                <a:gd name="T71" fmla="*/ 95 h 138"/>
                <a:gd name="T72" fmla="*/ 209 w 445"/>
                <a:gd name="T73" fmla="*/ 98 h 138"/>
                <a:gd name="T74" fmla="*/ 217 w 445"/>
                <a:gd name="T75" fmla="*/ 101 h 138"/>
                <a:gd name="T76" fmla="*/ 227 w 445"/>
                <a:gd name="T77" fmla="*/ 103 h 138"/>
                <a:gd name="T78" fmla="*/ 244 w 445"/>
                <a:gd name="T79" fmla="*/ 106 h 138"/>
                <a:gd name="T80" fmla="*/ 247 w 445"/>
                <a:gd name="T81" fmla="*/ 109 h 138"/>
                <a:gd name="T82" fmla="*/ 250 w 445"/>
                <a:gd name="T83" fmla="*/ 112 h 138"/>
                <a:gd name="T84" fmla="*/ 284 w 445"/>
                <a:gd name="T85" fmla="*/ 114 h 138"/>
                <a:gd name="T86" fmla="*/ 296 w 445"/>
                <a:gd name="T87" fmla="*/ 117 h 138"/>
                <a:gd name="T88" fmla="*/ 312 w 445"/>
                <a:gd name="T89" fmla="*/ 120 h 138"/>
                <a:gd name="T90" fmla="*/ 331 w 445"/>
                <a:gd name="T91" fmla="*/ 123 h 138"/>
                <a:gd name="T92" fmla="*/ 373 w 445"/>
                <a:gd name="T93" fmla="*/ 126 h 138"/>
                <a:gd name="T94" fmla="*/ 389 w 445"/>
                <a:gd name="T95" fmla="*/ 129 h 138"/>
                <a:gd name="T96" fmla="*/ 396 w 445"/>
                <a:gd name="T97" fmla="*/ 132 h 138"/>
                <a:gd name="T98" fmla="*/ 420 w 445"/>
                <a:gd name="T99" fmla="*/ 135 h 138"/>
                <a:gd name="T100" fmla="*/ 445 w 445"/>
                <a:gd name="T101" fmla="*/ 138 h 1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5"/>
                <a:gd name="T154" fmla="*/ 0 h 138"/>
                <a:gd name="T155" fmla="*/ 445 w 445"/>
                <a:gd name="T156" fmla="*/ 138 h 1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5" h="138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9"/>
                  </a:lnTo>
                  <a:lnTo>
                    <a:pt x="2" y="9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9"/>
                  </a:lnTo>
                  <a:lnTo>
                    <a:pt x="11" y="19"/>
                  </a:lnTo>
                  <a:lnTo>
                    <a:pt x="11" y="22"/>
                  </a:lnTo>
                  <a:lnTo>
                    <a:pt x="11" y="24"/>
                  </a:lnTo>
                  <a:lnTo>
                    <a:pt x="15" y="24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29"/>
                  </a:lnTo>
                  <a:lnTo>
                    <a:pt x="18" y="29"/>
                  </a:lnTo>
                  <a:lnTo>
                    <a:pt x="18" y="31"/>
                  </a:lnTo>
                  <a:lnTo>
                    <a:pt x="27" y="31"/>
                  </a:lnTo>
                  <a:lnTo>
                    <a:pt x="27" y="34"/>
                  </a:lnTo>
                  <a:lnTo>
                    <a:pt x="29" y="34"/>
                  </a:lnTo>
                  <a:lnTo>
                    <a:pt x="29" y="36"/>
                  </a:lnTo>
                  <a:lnTo>
                    <a:pt x="30" y="36"/>
                  </a:lnTo>
                  <a:lnTo>
                    <a:pt x="30" y="39"/>
                  </a:lnTo>
                  <a:lnTo>
                    <a:pt x="31" y="39"/>
                  </a:lnTo>
                  <a:lnTo>
                    <a:pt x="31" y="44"/>
                  </a:lnTo>
                  <a:lnTo>
                    <a:pt x="34" y="44"/>
                  </a:lnTo>
                  <a:lnTo>
                    <a:pt x="34" y="46"/>
                  </a:lnTo>
                  <a:lnTo>
                    <a:pt x="37" y="46"/>
                  </a:lnTo>
                  <a:lnTo>
                    <a:pt x="37" y="49"/>
                  </a:lnTo>
                  <a:lnTo>
                    <a:pt x="39" y="49"/>
                  </a:lnTo>
                  <a:lnTo>
                    <a:pt x="39" y="51"/>
                  </a:lnTo>
                  <a:lnTo>
                    <a:pt x="42" y="51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46" y="56"/>
                  </a:lnTo>
                  <a:lnTo>
                    <a:pt x="49" y="56"/>
                  </a:lnTo>
                  <a:lnTo>
                    <a:pt x="49" y="59"/>
                  </a:lnTo>
                  <a:lnTo>
                    <a:pt x="54" y="59"/>
                  </a:lnTo>
                  <a:lnTo>
                    <a:pt x="54" y="62"/>
                  </a:lnTo>
                  <a:lnTo>
                    <a:pt x="61" y="62"/>
                  </a:lnTo>
                  <a:lnTo>
                    <a:pt x="61" y="64"/>
                  </a:lnTo>
                  <a:lnTo>
                    <a:pt x="70" y="64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99" y="69"/>
                  </a:lnTo>
                  <a:lnTo>
                    <a:pt x="99" y="72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6" y="74"/>
                  </a:lnTo>
                  <a:lnTo>
                    <a:pt x="106" y="77"/>
                  </a:lnTo>
                  <a:lnTo>
                    <a:pt x="107" y="77"/>
                  </a:lnTo>
                  <a:lnTo>
                    <a:pt x="107" y="79"/>
                  </a:lnTo>
                  <a:lnTo>
                    <a:pt x="127" y="79"/>
                  </a:lnTo>
                  <a:lnTo>
                    <a:pt x="127" y="82"/>
                  </a:lnTo>
                  <a:lnTo>
                    <a:pt x="144" y="82"/>
                  </a:lnTo>
                  <a:lnTo>
                    <a:pt x="144" y="85"/>
                  </a:lnTo>
                  <a:lnTo>
                    <a:pt x="145" y="85"/>
                  </a:lnTo>
                  <a:lnTo>
                    <a:pt x="145" y="87"/>
                  </a:lnTo>
                  <a:lnTo>
                    <a:pt x="151" y="87"/>
                  </a:lnTo>
                  <a:lnTo>
                    <a:pt x="151" y="90"/>
                  </a:lnTo>
                  <a:lnTo>
                    <a:pt x="153" y="90"/>
                  </a:lnTo>
                  <a:lnTo>
                    <a:pt x="153" y="93"/>
                  </a:lnTo>
                  <a:lnTo>
                    <a:pt x="165" y="93"/>
                  </a:lnTo>
                  <a:lnTo>
                    <a:pt x="165" y="95"/>
                  </a:lnTo>
                  <a:lnTo>
                    <a:pt x="170" y="95"/>
                  </a:lnTo>
                  <a:lnTo>
                    <a:pt x="170" y="98"/>
                  </a:lnTo>
                  <a:lnTo>
                    <a:pt x="209" y="98"/>
                  </a:lnTo>
                  <a:lnTo>
                    <a:pt x="209" y="101"/>
                  </a:lnTo>
                  <a:lnTo>
                    <a:pt x="217" y="101"/>
                  </a:lnTo>
                  <a:lnTo>
                    <a:pt x="217" y="103"/>
                  </a:lnTo>
                  <a:lnTo>
                    <a:pt x="227" y="103"/>
                  </a:lnTo>
                  <a:lnTo>
                    <a:pt x="227" y="106"/>
                  </a:lnTo>
                  <a:lnTo>
                    <a:pt x="244" y="106"/>
                  </a:lnTo>
                  <a:lnTo>
                    <a:pt x="244" y="109"/>
                  </a:lnTo>
                  <a:lnTo>
                    <a:pt x="247" y="109"/>
                  </a:lnTo>
                  <a:lnTo>
                    <a:pt x="247" y="112"/>
                  </a:lnTo>
                  <a:lnTo>
                    <a:pt x="250" y="112"/>
                  </a:lnTo>
                  <a:lnTo>
                    <a:pt x="250" y="114"/>
                  </a:lnTo>
                  <a:lnTo>
                    <a:pt x="284" y="114"/>
                  </a:lnTo>
                  <a:lnTo>
                    <a:pt x="284" y="117"/>
                  </a:lnTo>
                  <a:lnTo>
                    <a:pt x="296" y="117"/>
                  </a:lnTo>
                  <a:lnTo>
                    <a:pt x="296" y="120"/>
                  </a:lnTo>
                  <a:lnTo>
                    <a:pt x="312" y="120"/>
                  </a:lnTo>
                  <a:lnTo>
                    <a:pt x="312" y="123"/>
                  </a:lnTo>
                  <a:lnTo>
                    <a:pt x="331" y="123"/>
                  </a:lnTo>
                  <a:lnTo>
                    <a:pt x="331" y="126"/>
                  </a:lnTo>
                  <a:lnTo>
                    <a:pt x="373" y="126"/>
                  </a:lnTo>
                  <a:lnTo>
                    <a:pt x="373" y="129"/>
                  </a:lnTo>
                  <a:lnTo>
                    <a:pt x="389" y="129"/>
                  </a:lnTo>
                  <a:lnTo>
                    <a:pt x="389" y="132"/>
                  </a:lnTo>
                  <a:lnTo>
                    <a:pt x="396" y="132"/>
                  </a:lnTo>
                  <a:lnTo>
                    <a:pt x="396" y="135"/>
                  </a:lnTo>
                  <a:lnTo>
                    <a:pt x="420" y="135"/>
                  </a:lnTo>
                  <a:lnTo>
                    <a:pt x="420" y="138"/>
                  </a:lnTo>
                  <a:lnTo>
                    <a:pt x="445" y="138"/>
                  </a:lnTo>
                </a:path>
              </a:pathLst>
            </a:custGeom>
            <a:noFill/>
            <a:ln w="222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1" name="Freeform 44"/>
            <p:cNvSpPr>
              <a:spLocks/>
            </p:cNvSpPr>
            <p:nvPr/>
          </p:nvSpPr>
          <p:spPr bwMode="auto">
            <a:xfrm>
              <a:off x="1439" y="673"/>
              <a:ext cx="3196" cy="831"/>
            </a:xfrm>
            <a:custGeom>
              <a:avLst/>
              <a:gdLst>
                <a:gd name="T0" fmla="*/ 0 w 445"/>
                <a:gd name="T1" fmla="*/ 5 h 116"/>
                <a:gd name="T2" fmla="*/ 4 w 445"/>
                <a:gd name="T3" fmla="*/ 9 h 116"/>
                <a:gd name="T4" fmla="*/ 6 w 445"/>
                <a:gd name="T5" fmla="*/ 11 h 116"/>
                <a:gd name="T6" fmla="*/ 8 w 445"/>
                <a:gd name="T7" fmla="*/ 14 h 116"/>
                <a:gd name="T8" fmla="*/ 9 w 445"/>
                <a:gd name="T9" fmla="*/ 18 h 116"/>
                <a:gd name="T10" fmla="*/ 11 w 445"/>
                <a:gd name="T11" fmla="*/ 19 h 116"/>
                <a:gd name="T12" fmla="*/ 12 w 445"/>
                <a:gd name="T13" fmla="*/ 22 h 116"/>
                <a:gd name="T14" fmla="*/ 15 w 445"/>
                <a:gd name="T15" fmla="*/ 24 h 116"/>
                <a:gd name="T16" fmla="*/ 17 w 445"/>
                <a:gd name="T17" fmla="*/ 29 h 116"/>
                <a:gd name="T18" fmla="*/ 18 w 445"/>
                <a:gd name="T19" fmla="*/ 30 h 116"/>
                <a:gd name="T20" fmla="*/ 20 w 445"/>
                <a:gd name="T21" fmla="*/ 33 h 116"/>
                <a:gd name="T22" fmla="*/ 24 w 445"/>
                <a:gd name="T23" fmla="*/ 34 h 116"/>
                <a:gd name="T24" fmla="*/ 26 w 445"/>
                <a:gd name="T25" fmla="*/ 38 h 116"/>
                <a:gd name="T26" fmla="*/ 29 w 445"/>
                <a:gd name="T27" fmla="*/ 39 h 116"/>
                <a:gd name="T28" fmla="*/ 31 w 445"/>
                <a:gd name="T29" fmla="*/ 41 h 116"/>
                <a:gd name="T30" fmla="*/ 34 w 445"/>
                <a:gd name="T31" fmla="*/ 42 h 116"/>
                <a:gd name="T32" fmla="*/ 42 w 445"/>
                <a:gd name="T33" fmla="*/ 45 h 116"/>
                <a:gd name="T34" fmla="*/ 46 w 445"/>
                <a:gd name="T35" fmla="*/ 46 h 116"/>
                <a:gd name="T36" fmla="*/ 48 w 445"/>
                <a:gd name="T37" fmla="*/ 48 h 116"/>
                <a:gd name="T38" fmla="*/ 53 w 445"/>
                <a:gd name="T39" fmla="*/ 50 h 116"/>
                <a:gd name="T40" fmla="*/ 54 w 445"/>
                <a:gd name="T41" fmla="*/ 52 h 116"/>
                <a:gd name="T42" fmla="*/ 62 w 445"/>
                <a:gd name="T43" fmla="*/ 53 h 116"/>
                <a:gd name="T44" fmla="*/ 72 w 445"/>
                <a:gd name="T45" fmla="*/ 55 h 116"/>
                <a:gd name="T46" fmla="*/ 81 w 445"/>
                <a:gd name="T47" fmla="*/ 57 h 116"/>
                <a:gd name="T48" fmla="*/ 83 w 445"/>
                <a:gd name="T49" fmla="*/ 59 h 116"/>
                <a:gd name="T50" fmla="*/ 90 w 445"/>
                <a:gd name="T51" fmla="*/ 60 h 116"/>
                <a:gd name="T52" fmla="*/ 93 w 445"/>
                <a:gd name="T53" fmla="*/ 63 h 116"/>
                <a:gd name="T54" fmla="*/ 97 w 445"/>
                <a:gd name="T55" fmla="*/ 64 h 116"/>
                <a:gd name="T56" fmla="*/ 102 w 445"/>
                <a:gd name="T57" fmla="*/ 66 h 116"/>
                <a:gd name="T58" fmla="*/ 123 w 445"/>
                <a:gd name="T59" fmla="*/ 67 h 116"/>
                <a:gd name="T60" fmla="*/ 128 w 445"/>
                <a:gd name="T61" fmla="*/ 70 h 116"/>
                <a:gd name="T62" fmla="*/ 140 w 445"/>
                <a:gd name="T63" fmla="*/ 71 h 116"/>
                <a:gd name="T64" fmla="*/ 142 w 445"/>
                <a:gd name="T65" fmla="*/ 73 h 116"/>
                <a:gd name="T66" fmla="*/ 167 w 445"/>
                <a:gd name="T67" fmla="*/ 75 h 116"/>
                <a:gd name="T68" fmla="*/ 173 w 445"/>
                <a:gd name="T69" fmla="*/ 77 h 116"/>
                <a:gd name="T70" fmla="*/ 212 w 445"/>
                <a:gd name="T71" fmla="*/ 78 h 116"/>
                <a:gd name="T72" fmla="*/ 214 w 445"/>
                <a:gd name="T73" fmla="*/ 81 h 116"/>
                <a:gd name="T74" fmla="*/ 217 w 445"/>
                <a:gd name="T75" fmla="*/ 82 h 116"/>
                <a:gd name="T76" fmla="*/ 221 w 445"/>
                <a:gd name="T77" fmla="*/ 85 h 116"/>
                <a:gd name="T78" fmla="*/ 227 w 445"/>
                <a:gd name="T79" fmla="*/ 86 h 116"/>
                <a:gd name="T80" fmla="*/ 239 w 445"/>
                <a:gd name="T81" fmla="*/ 89 h 116"/>
                <a:gd name="T82" fmla="*/ 257 w 445"/>
                <a:gd name="T83" fmla="*/ 90 h 116"/>
                <a:gd name="T84" fmla="*/ 271 w 445"/>
                <a:gd name="T85" fmla="*/ 92 h 116"/>
                <a:gd name="T86" fmla="*/ 283 w 445"/>
                <a:gd name="T87" fmla="*/ 94 h 116"/>
                <a:gd name="T88" fmla="*/ 298 w 445"/>
                <a:gd name="T89" fmla="*/ 96 h 116"/>
                <a:gd name="T90" fmla="*/ 303 w 445"/>
                <a:gd name="T91" fmla="*/ 98 h 116"/>
                <a:gd name="T92" fmla="*/ 311 w 445"/>
                <a:gd name="T93" fmla="*/ 100 h 116"/>
                <a:gd name="T94" fmla="*/ 367 w 445"/>
                <a:gd name="T95" fmla="*/ 102 h 116"/>
                <a:gd name="T96" fmla="*/ 390 w 445"/>
                <a:gd name="T97" fmla="*/ 105 h 116"/>
                <a:gd name="T98" fmla="*/ 425 w 445"/>
                <a:gd name="T99" fmla="*/ 107 h 116"/>
                <a:gd name="T100" fmla="*/ 426 w 445"/>
                <a:gd name="T101" fmla="*/ 112 h 116"/>
                <a:gd name="T102" fmla="*/ 431 w 445"/>
                <a:gd name="T103" fmla="*/ 114 h 1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5"/>
                <a:gd name="T157" fmla="*/ 0 h 116"/>
                <a:gd name="T158" fmla="*/ 445 w 445"/>
                <a:gd name="T159" fmla="*/ 116 h 1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5" h="116"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9"/>
                  </a:lnTo>
                  <a:lnTo>
                    <a:pt x="4" y="9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9" y="15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0" y="19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7"/>
                  </a:lnTo>
                  <a:lnTo>
                    <a:pt x="17" y="27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18" y="31"/>
                  </a:lnTo>
                  <a:lnTo>
                    <a:pt x="20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23" y="34"/>
                  </a:lnTo>
                  <a:lnTo>
                    <a:pt x="24" y="34"/>
                  </a:lnTo>
                  <a:lnTo>
                    <a:pt x="24" y="37"/>
                  </a:lnTo>
                  <a:lnTo>
                    <a:pt x="26" y="37"/>
                  </a:lnTo>
                  <a:lnTo>
                    <a:pt x="26" y="38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9" y="39"/>
                  </a:lnTo>
                  <a:lnTo>
                    <a:pt x="29" y="40"/>
                  </a:lnTo>
                  <a:lnTo>
                    <a:pt x="31" y="40"/>
                  </a:lnTo>
                  <a:lnTo>
                    <a:pt x="31" y="41"/>
                  </a:lnTo>
                  <a:lnTo>
                    <a:pt x="32" y="41"/>
                  </a:lnTo>
                  <a:lnTo>
                    <a:pt x="32" y="42"/>
                  </a:lnTo>
                  <a:lnTo>
                    <a:pt x="34" y="42"/>
                  </a:lnTo>
                  <a:lnTo>
                    <a:pt x="34" y="44"/>
                  </a:lnTo>
                  <a:lnTo>
                    <a:pt x="42" y="44"/>
                  </a:lnTo>
                  <a:lnTo>
                    <a:pt x="42" y="45"/>
                  </a:lnTo>
                  <a:lnTo>
                    <a:pt x="43" y="45"/>
                  </a:lnTo>
                  <a:lnTo>
                    <a:pt x="43" y="46"/>
                  </a:lnTo>
                  <a:lnTo>
                    <a:pt x="46" y="46"/>
                  </a:lnTo>
                  <a:lnTo>
                    <a:pt x="46" y="47"/>
                  </a:lnTo>
                  <a:lnTo>
                    <a:pt x="48" y="47"/>
                  </a:lnTo>
                  <a:lnTo>
                    <a:pt x="48" y="48"/>
                  </a:lnTo>
                  <a:lnTo>
                    <a:pt x="48" y="50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9" y="52"/>
                  </a:lnTo>
                  <a:lnTo>
                    <a:pt x="59" y="53"/>
                  </a:lnTo>
                  <a:lnTo>
                    <a:pt x="62" y="53"/>
                  </a:lnTo>
                  <a:lnTo>
                    <a:pt x="62" y="54"/>
                  </a:lnTo>
                  <a:lnTo>
                    <a:pt x="72" y="54"/>
                  </a:lnTo>
                  <a:lnTo>
                    <a:pt x="72" y="55"/>
                  </a:lnTo>
                  <a:lnTo>
                    <a:pt x="76" y="55"/>
                  </a:lnTo>
                  <a:lnTo>
                    <a:pt x="76" y="57"/>
                  </a:lnTo>
                  <a:lnTo>
                    <a:pt x="81" y="57"/>
                  </a:lnTo>
                  <a:lnTo>
                    <a:pt x="81" y="58"/>
                  </a:lnTo>
                  <a:lnTo>
                    <a:pt x="83" y="58"/>
                  </a:lnTo>
                  <a:lnTo>
                    <a:pt x="83" y="59"/>
                  </a:lnTo>
                  <a:lnTo>
                    <a:pt x="84" y="59"/>
                  </a:lnTo>
                  <a:lnTo>
                    <a:pt x="84" y="60"/>
                  </a:lnTo>
                  <a:lnTo>
                    <a:pt x="90" y="60"/>
                  </a:lnTo>
                  <a:lnTo>
                    <a:pt x="90" y="61"/>
                  </a:lnTo>
                  <a:lnTo>
                    <a:pt x="93" y="61"/>
                  </a:lnTo>
                  <a:lnTo>
                    <a:pt x="93" y="63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7" y="65"/>
                  </a:lnTo>
                  <a:lnTo>
                    <a:pt x="102" y="65"/>
                  </a:lnTo>
                  <a:lnTo>
                    <a:pt x="102" y="66"/>
                  </a:lnTo>
                  <a:lnTo>
                    <a:pt x="114" y="66"/>
                  </a:lnTo>
                  <a:lnTo>
                    <a:pt x="114" y="67"/>
                  </a:lnTo>
                  <a:lnTo>
                    <a:pt x="123" y="67"/>
                  </a:lnTo>
                  <a:lnTo>
                    <a:pt x="123" y="69"/>
                  </a:lnTo>
                  <a:lnTo>
                    <a:pt x="128" y="69"/>
                  </a:lnTo>
                  <a:lnTo>
                    <a:pt x="128" y="70"/>
                  </a:lnTo>
                  <a:lnTo>
                    <a:pt x="139" y="70"/>
                  </a:lnTo>
                  <a:lnTo>
                    <a:pt x="139" y="71"/>
                  </a:lnTo>
                  <a:lnTo>
                    <a:pt x="140" y="71"/>
                  </a:lnTo>
                  <a:lnTo>
                    <a:pt x="140" y="72"/>
                  </a:lnTo>
                  <a:lnTo>
                    <a:pt x="142" y="72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67" y="75"/>
                  </a:lnTo>
                  <a:lnTo>
                    <a:pt x="167" y="76"/>
                  </a:lnTo>
                  <a:lnTo>
                    <a:pt x="173" y="76"/>
                  </a:lnTo>
                  <a:lnTo>
                    <a:pt x="173" y="77"/>
                  </a:lnTo>
                  <a:lnTo>
                    <a:pt x="192" y="77"/>
                  </a:lnTo>
                  <a:lnTo>
                    <a:pt x="192" y="78"/>
                  </a:lnTo>
                  <a:lnTo>
                    <a:pt x="212" y="78"/>
                  </a:lnTo>
                  <a:lnTo>
                    <a:pt x="212" y="80"/>
                  </a:lnTo>
                  <a:lnTo>
                    <a:pt x="214" y="80"/>
                  </a:lnTo>
                  <a:lnTo>
                    <a:pt x="214" y="81"/>
                  </a:lnTo>
                  <a:lnTo>
                    <a:pt x="217" y="81"/>
                  </a:lnTo>
                  <a:lnTo>
                    <a:pt x="217" y="82"/>
                  </a:lnTo>
                  <a:lnTo>
                    <a:pt x="217" y="83"/>
                  </a:lnTo>
                  <a:lnTo>
                    <a:pt x="221" y="83"/>
                  </a:lnTo>
                  <a:lnTo>
                    <a:pt x="221" y="85"/>
                  </a:lnTo>
                  <a:lnTo>
                    <a:pt x="223" y="85"/>
                  </a:lnTo>
                  <a:lnTo>
                    <a:pt x="223" y="86"/>
                  </a:lnTo>
                  <a:lnTo>
                    <a:pt x="227" y="86"/>
                  </a:lnTo>
                  <a:lnTo>
                    <a:pt x="227" y="87"/>
                  </a:lnTo>
                  <a:lnTo>
                    <a:pt x="239" y="87"/>
                  </a:lnTo>
                  <a:lnTo>
                    <a:pt x="239" y="89"/>
                  </a:lnTo>
                  <a:lnTo>
                    <a:pt x="247" y="89"/>
                  </a:lnTo>
                  <a:lnTo>
                    <a:pt x="247" y="90"/>
                  </a:lnTo>
                  <a:lnTo>
                    <a:pt x="257" y="90"/>
                  </a:lnTo>
                  <a:lnTo>
                    <a:pt x="257" y="91"/>
                  </a:lnTo>
                  <a:lnTo>
                    <a:pt x="271" y="91"/>
                  </a:lnTo>
                  <a:lnTo>
                    <a:pt x="271" y="92"/>
                  </a:lnTo>
                  <a:lnTo>
                    <a:pt x="274" y="92"/>
                  </a:lnTo>
                  <a:lnTo>
                    <a:pt x="274" y="94"/>
                  </a:lnTo>
                  <a:lnTo>
                    <a:pt x="283" y="94"/>
                  </a:lnTo>
                  <a:lnTo>
                    <a:pt x="283" y="95"/>
                  </a:lnTo>
                  <a:lnTo>
                    <a:pt x="298" y="95"/>
                  </a:lnTo>
                  <a:lnTo>
                    <a:pt x="298" y="96"/>
                  </a:lnTo>
                  <a:lnTo>
                    <a:pt x="299" y="96"/>
                  </a:lnTo>
                  <a:lnTo>
                    <a:pt x="299" y="98"/>
                  </a:lnTo>
                  <a:lnTo>
                    <a:pt x="303" y="98"/>
                  </a:lnTo>
                  <a:lnTo>
                    <a:pt x="303" y="99"/>
                  </a:lnTo>
                  <a:lnTo>
                    <a:pt x="311" y="99"/>
                  </a:lnTo>
                  <a:lnTo>
                    <a:pt x="311" y="100"/>
                  </a:lnTo>
                  <a:lnTo>
                    <a:pt x="345" y="100"/>
                  </a:lnTo>
                  <a:lnTo>
                    <a:pt x="345" y="102"/>
                  </a:lnTo>
                  <a:lnTo>
                    <a:pt x="367" y="102"/>
                  </a:lnTo>
                  <a:lnTo>
                    <a:pt x="367" y="103"/>
                  </a:lnTo>
                  <a:lnTo>
                    <a:pt x="390" y="103"/>
                  </a:lnTo>
                  <a:lnTo>
                    <a:pt x="390" y="105"/>
                  </a:lnTo>
                  <a:lnTo>
                    <a:pt x="397" y="105"/>
                  </a:lnTo>
                  <a:lnTo>
                    <a:pt x="397" y="107"/>
                  </a:lnTo>
                  <a:lnTo>
                    <a:pt x="425" y="107"/>
                  </a:lnTo>
                  <a:lnTo>
                    <a:pt x="425" y="109"/>
                  </a:lnTo>
                  <a:lnTo>
                    <a:pt x="426" y="109"/>
                  </a:lnTo>
                  <a:lnTo>
                    <a:pt x="426" y="112"/>
                  </a:lnTo>
                  <a:lnTo>
                    <a:pt x="427" y="112"/>
                  </a:lnTo>
                  <a:lnTo>
                    <a:pt x="427" y="114"/>
                  </a:lnTo>
                  <a:lnTo>
                    <a:pt x="431" y="114"/>
                  </a:lnTo>
                  <a:lnTo>
                    <a:pt x="431" y="116"/>
                  </a:lnTo>
                  <a:lnTo>
                    <a:pt x="445" y="116"/>
                  </a:ln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2" name="Rectangle 45"/>
            <p:cNvSpPr>
              <a:spLocks noChangeArrowheads="1"/>
            </p:cNvSpPr>
            <p:nvPr/>
          </p:nvSpPr>
          <p:spPr bwMode="auto">
            <a:xfrm>
              <a:off x="3284" y="1150"/>
              <a:ext cx="722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</a:rPr>
                <a:t>CAP trial (N=281)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3" name="Rectangle 46"/>
            <p:cNvSpPr>
              <a:spLocks noChangeArrowheads="1"/>
            </p:cNvSpPr>
            <p:nvPr/>
          </p:nvSpPr>
          <p:spPr bwMode="auto">
            <a:xfrm>
              <a:off x="3292" y="1655"/>
              <a:ext cx="919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FF"/>
                  </a:solidFill>
                </a:rPr>
                <a:t>PIVOTAL trial (N=133)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8" name="Rectangle 51"/>
            <p:cNvSpPr>
              <a:spLocks noChangeArrowheads="1"/>
            </p:cNvSpPr>
            <p:nvPr/>
          </p:nvSpPr>
          <p:spPr bwMode="auto">
            <a:xfrm>
              <a:off x="1453" y="2586"/>
              <a:ext cx="335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 u="sng" dirty="0">
                  <a:solidFill>
                    <a:srgbClr val="000000"/>
                  </a:solidFill>
                </a:rPr>
                <a:t>At Risk: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2399" name="Rectangle 52"/>
            <p:cNvSpPr>
              <a:spLocks noChangeArrowheads="1"/>
            </p:cNvSpPr>
            <p:nvPr/>
          </p:nvSpPr>
          <p:spPr bwMode="auto">
            <a:xfrm>
              <a:off x="1467" y="2751"/>
              <a:ext cx="148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281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0" name="Rectangle 53"/>
            <p:cNvSpPr>
              <a:spLocks noChangeArrowheads="1"/>
            </p:cNvSpPr>
            <p:nvPr/>
          </p:nvSpPr>
          <p:spPr bwMode="auto">
            <a:xfrm>
              <a:off x="1467" y="2851"/>
              <a:ext cx="148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133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1" name="Rectangle 54"/>
            <p:cNvSpPr>
              <a:spLocks noChangeArrowheads="1"/>
            </p:cNvSpPr>
            <p:nvPr/>
          </p:nvSpPr>
          <p:spPr bwMode="auto">
            <a:xfrm>
              <a:off x="2171" y="2751"/>
              <a:ext cx="148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215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2" name="Rectangle 55"/>
            <p:cNvSpPr>
              <a:spLocks noChangeArrowheads="1"/>
            </p:cNvSpPr>
            <p:nvPr/>
          </p:nvSpPr>
          <p:spPr bwMode="auto">
            <a:xfrm>
              <a:off x="2171" y="2851"/>
              <a:ext cx="99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95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3" name="Rectangle 56"/>
            <p:cNvSpPr>
              <a:spLocks noChangeArrowheads="1"/>
            </p:cNvSpPr>
            <p:nvPr/>
          </p:nvSpPr>
          <p:spPr bwMode="auto">
            <a:xfrm>
              <a:off x="2940" y="2751"/>
              <a:ext cx="148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188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4" name="Rectangle 57"/>
            <p:cNvSpPr>
              <a:spLocks noChangeArrowheads="1"/>
            </p:cNvSpPr>
            <p:nvPr/>
          </p:nvSpPr>
          <p:spPr bwMode="auto">
            <a:xfrm>
              <a:off x="2940" y="2851"/>
              <a:ext cx="99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82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5" name="Rectangle 58"/>
            <p:cNvSpPr>
              <a:spLocks noChangeArrowheads="1"/>
            </p:cNvSpPr>
            <p:nvPr/>
          </p:nvSpPr>
          <p:spPr bwMode="auto">
            <a:xfrm>
              <a:off x="3766" y="2751"/>
              <a:ext cx="148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167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6" name="Rectangle 59"/>
            <p:cNvSpPr>
              <a:spLocks noChangeArrowheads="1"/>
            </p:cNvSpPr>
            <p:nvPr/>
          </p:nvSpPr>
          <p:spPr bwMode="auto">
            <a:xfrm>
              <a:off x="3766" y="2851"/>
              <a:ext cx="99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69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7" name="Rectangle 60"/>
            <p:cNvSpPr>
              <a:spLocks noChangeArrowheads="1"/>
            </p:cNvSpPr>
            <p:nvPr/>
          </p:nvSpPr>
          <p:spPr bwMode="auto">
            <a:xfrm>
              <a:off x="4556" y="2751"/>
              <a:ext cx="99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94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8" name="Rectangle 61"/>
            <p:cNvSpPr>
              <a:spLocks noChangeArrowheads="1"/>
            </p:cNvSpPr>
            <p:nvPr/>
          </p:nvSpPr>
          <p:spPr bwMode="auto">
            <a:xfrm>
              <a:off x="4556" y="2851"/>
              <a:ext cx="99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62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09" name="Rectangle 62"/>
            <p:cNvSpPr>
              <a:spLocks noChangeArrowheads="1"/>
            </p:cNvSpPr>
            <p:nvPr/>
          </p:nvSpPr>
          <p:spPr bwMode="auto">
            <a:xfrm>
              <a:off x="1963" y="2092"/>
              <a:ext cx="1350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</a:rPr>
                <a:t>P(log-rank)               = 0.134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10" name="Rectangle 63"/>
            <p:cNvSpPr>
              <a:spLocks noChangeArrowheads="1"/>
            </p:cNvSpPr>
            <p:nvPr/>
          </p:nvSpPr>
          <p:spPr bwMode="auto">
            <a:xfrm>
              <a:off x="1963" y="2214"/>
              <a:ext cx="137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</a:rPr>
                <a:t>P(adjusted for BSA) = 0.162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11" name="Rectangle 64"/>
            <p:cNvSpPr>
              <a:spLocks noChangeArrowheads="1"/>
            </p:cNvSpPr>
            <p:nvPr/>
          </p:nvSpPr>
          <p:spPr bwMode="auto">
            <a:xfrm>
              <a:off x="1501" y="1579"/>
              <a:ext cx="1307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 u="sng" dirty="0">
                  <a:solidFill>
                    <a:srgbClr val="000000"/>
                  </a:solidFill>
                </a:rPr>
                <a:t>Average Support Duration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2412" name="Rectangle 65"/>
            <p:cNvSpPr>
              <a:spLocks noChangeArrowheads="1"/>
            </p:cNvSpPr>
            <p:nvPr/>
          </p:nvSpPr>
          <p:spPr bwMode="auto">
            <a:xfrm>
              <a:off x="1493" y="1765"/>
              <a:ext cx="1862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Early trial  = 2.0 ± 1.6 years (longest: 5.5 years)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413" name="Rectangle 66"/>
            <p:cNvSpPr>
              <a:spLocks noChangeArrowheads="1"/>
            </p:cNvSpPr>
            <p:nvPr/>
          </p:nvSpPr>
          <p:spPr bwMode="auto">
            <a:xfrm>
              <a:off x="1493" y="1887"/>
              <a:ext cx="1875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Mid trial    = 1.5  ± 1.0 years (longest: 3.4 years)</a:t>
              </a: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7" name="Rectangle 50"/>
            <p:cNvSpPr>
              <a:spLocks noChangeArrowheads="1"/>
            </p:cNvSpPr>
            <p:nvPr/>
          </p:nvSpPr>
          <p:spPr bwMode="auto">
            <a:xfrm>
              <a:off x="4707" y="1591"/>
              <a:ext cx="0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42339" name="Picture 3" descr="HM I &amp; II"/>
          <p:cNvPicPr>
            <a:picLocks noChangeAspect="1" noChangeArrowheads="1"/>
          </p:cNvPicPr>
          <p:nvPr/>
        </p:nvPicPr>
        <p:blipFill>
          <a:blip r:embed="rId3" cstate="print"/>
          <a:srcRect l="58139" t="52316" r="5814" b="1181"/>
          <a:stretch>
            <a:fillRect/>
          </a:stretch>
        </p:blipFill>
        <p:spPr bwMode="auto">
          <a:xfrm>
            <a:off x="7422220" y="2997779"/>
            <a:ext cx="1382712" cy="1324876"/>
          </a:xfrm>
          <a:prstGeom prst="rect">
            <a:avLst/>
          </a:prstGeom>
          <a:noFill/>
          <a:ln w="28575">
            <a:solidFill>
              <a:srgbClr val="5D9CA1"/>
            </a:solidFill>
            <a:miter lim="800000"/>
            <a:headEnd/>
            <a:tailEnd/>
          </a:ln>
        </p:spPr>
      </p:pic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3578955" y="1443819"/>
            <a:ext cx="5580749" cy="608291"/>
            <a:chOff x="2153" y="1102"/>
            <a:chExt cx="2362" cy="393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2153" y="1102"/>
              <a:ext cx="2137" cy="393"/>
              <a:chOff x="1824" y="962"/>
              <a:chExt cx="2702" cy="478"/>
            </a:xfrm>
          </p:grpSpPr>
          <p:sp>
            <p:nvSpPr>
              <p:cNvPr id="142347" name="Line 31"/>
              <p:cNvSpPr>
                <a:spLocks noChangeShapeType="1"/>
              </p:cNvSpPr>
              <p:nvPr/>
            </p:nvSpPr>
            <p:spPr bwMode="auto">
              <a:xfrm>
                <a:off x="1824" y="962"/>
                <a:ext cx="110" cy="186"/>
              </a:xfrm>
              <a:prstGeom prst="line">
                <a:avLst/>
              </a:prstGeom>
              <a:noFill/>
              <a:ln w="38100">
                <a:solidFill>
                  <a:srgbClr val="CC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48" name="Line 32"/>
              <p:cNvSpPr>
                <a:spLocks noChangeShapeType="1"/>
              </p:cNvSpPr>
              <p:nvPr/>
            </p:nvSpPr>
            <p:spPr bwMode="auto">
              <a:xfrm>
                <a:off x="1926" y="1144"/>
                <a:ext cx="528" cy="104"/>
              </a:xfrm>
              <a:prstGeom prst="line">
                <a:avLst/>
              </a:prstGeom>
              <a:noFill/>
              <a:ln w="38100">
                <a:solidFill>
                  <a:srgbClr val="CC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49" name="Line 33"/>
              <p:cNvSpPr>
                <a:spLocks noChangeShapeType="1"/>
              </p:cNvSpPr>
              <p:nvPr/>
            </p:nvSpPr>
            <p:spPr bwMode="auto">
              <a:xfrm>
                <a:off x="2438" y="1248"/>
                <a:ext cx="648" cy="72"/>
              </a:xfrm>
              <a:prstGeom prst="line">
                <a:avLst/>
              </a:prstGeom>
              <a:noFill/>
              <a:ln w="38100">
                <a:solidFill>
                  <a:srgbClr val="CC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50" name="Line 34"/>
              <p:cNvSpPr>
                <a:spLocks noChangeShapeType="1"/>
              </p:cNvSpPr>
              <p:nvPr/>
            </p:nvSpPr>
            <p:spPr bwMode="auto">
              <a:xfrm>
                <a:off x="3070" y="1320"/>
                <a:ext cx="1456" cy="120"/>
              </a:xfrm>
              <a:prstGeom prst="line">
                <a:avLst/>
              </a:prstGeom>
              <a:noFill/>
              <a:ln w="38100">
                <a:solidFill>
                  <a:srgbClr val="CC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2346" name="Text Box 35"/>
            <p:cNvSpPr txBox="1">
              <a:spLocks noChangeArrowheads="1"/>
            </p:cNvSpPr>
            <p:nvPr/>
          </p:nvSpPr>
          <p:spPr bwMode="auto">
            <a:xfrm>
              <a:off x="3311" y="1126"/>
              <a:ext cx="1204" cy="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CCCC00"/>
                  </a:solidFill>
                </a:rPr>
                <a:t>Heart Transplant</a:t>
              </a:r>
            </a:p>
          </p:txBody>
        </p:sp>
      </p:grpSp>
      <p:cxnSp>
        <p:nvCxnSpPr>
          <p:cNvPr id="86" name="Straight Arrow Connector 85"/>
          <p:cNvCxnSpPr/>
          <p:nvPr/>
        </p:nvCxnSpPr>
        <p:spPr>
          <a:xfrm rot="5400000">
            <a:off x="8455676" y="1955801"/>
            <a:ext cx="658812" cy="158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Freeform 86"/>
          <p:cNvSpPr/>
          <p:nvPr/>
        </p:nvSpPr>
        <p:spPr>
          <a:xfrm>
            <a:off x="3553460" y="1410295"/>
            <a:ext cx="5075237" cy="3657600"/>
          </a:xfrm>
          <a:custGeom>
            <a:avLst/>
            <a:gdLst>
              <a:gd name="connsiteX0" fmla="*/ 16256 w 3627674"/>
              <a:gd name="connsiteY0" fmla="*/ 0 h 3560618"/>
              <a:gd name="connsiteX1" fmla="*/ 2401 w 3627674"/>
              <a:gd name="connsiteY1" fmla="*/ 41564 h 3560618"/>
              <a:gd name="connsiteX2" fmla="*/ 30111 w 3627674"/>
              <a:gd name="connsiteY2" fmla="*/ 83128 h 3560618"/>
              <a:gd name="connsiteX3" fmla="*/ 43965 w 3627674"/>
              <a:gd name="connsiteY3" fmla="*/ 124691 h 3560618"/>
              <a:gd name="connsiteX4" fmla="*/ 71674 w 3627674"/>
              <a:gd name="connsiteY4" fmla="*/ 235528 h 3560618"/>
              <a:gd name="connsiteX5" fmla="*/ 99383 w 3627674"/>
              <a:gd name="connsiteY5" fmla="*/ 277091 h 3560618"/>
              <a:gd name="connsiteX6" fmla="*/ 85529 w 3627674"/>
              <a:gd name="connsiteY6" fmla="*/ 374073 h 3560618"/>
              <a:gd name="connsiteX7" fmla="*/ 113238 w 3627674"/>
              <a:gd name="connsiteY7" fmla="*/ 457200 h 3560618"/>
              <a:gd name="connsiteX8" fmla="*/ 127092 w 3627674"/>
              <a:gd name="connsiteY8" fmla="*/ 498764 h 3560618"/>
              <a:gd name="connsiteX9" fmla="*/ 113238 w 3627674"/>
              <a:gd name="connsiteY9" fmla="*/ 554182 h 3560618"/>
              <a:gd name="connsiteX10" fmla="*/ 140947 w 3627674"/>
              <a:gd name="connsiteY10" fmla="*/ 637309 h 3560618"/>
              <a:gd name="connsiteX11" fmla="*/ 196365 w 3627674"/>
              <a:gd name="connsiteY11" fmla="*/ 803564 h 3560618"/>
              <a:gd name="connsiteX12" fmla="*/ 210220 w 3627674"/>
              <a:gd name="connsiteY12" fmla="*/ 845128 h 3560618"/>
              <a:gd name="connsiteX13" fmla="*/ 251783 w 3627674"/>
              <a:gd name="connsiteY13" fmla="*/ 858982 h 3560618"/>
              <a:gd name="connsiteX14" fmla="*/ 279492 w 3627674"/>
              <a:gd name="connsiteY14" fmla="*/ 997528 h 3560618"/>
              <a:gd name="connsiteX15" fmla="*/ 321056 w 3627674"/>
              <a:gd name="connsiteY15" fmla="*/ 1136073 h 3560618"/>
              <a:gd name="connsiteX16" fmla="*/ 362620 w 3627674"/>
              <a:gd name="connsiteY16" fmla="*/ 1219200 h 3560618"/>
              <a:gd name="connsiteX17" fmla="*/ 404183 w 3627674"/>
              <a:gd name="connsiteY17" fmla="*/ 1233055 h 3560618"/>
              <a:gd name="connsiteX18" fmla="*/ 459601 w 3627674"/>
              <a:gd name="connsiteY18" fmla="*/ 1316182 h 3560618"/>
              <a:gd name="connsiteX19" fmla="*/ 487311 w 3627674"/>
              <a:gd name="connsiteY19" fmla="*/ 1343891 h 3560618"/>
              <a:gd name="connsiteX20" fmla="*/ 542729 w 3627674"/>
              <a:gd name="connsiteY20" fmla="*/ 1427018 h 3560618"/>
              <a:gd name="connsiteX21" fmla="*/ 528874 w 3627674"/>
              <a:gd name="connsiteY21" fmla="*/ 1468582 h 3560618"/>
              <a:gd name="connsiteX22" fmla="*/ 556583 w 3627674"/>
              <a:gd name="connsiteY22" fmla="*/ 1551709 h 3560618"/>
              <a:gd name="connsiteX23" fmla="*/ 570438 w 3627674"/>
              <a:gd name="connsiteY23" fmla="*/ 1676400 h 3560618"/>
              <a:gd name="connsiteX24" fmla="*/ 612001 w 3627674"/>
              <a:gd name="connsiteY24" fmla="*/ 1690255 h 3560618"/>
              <a:gd name="connsiteX25" fmla="*/ 639711 w 3627674"/>
              <a:gd name="connsiteY25" fmla="*/ 1717964 h 3560618"/>
              <a:gd name="connsiteX26" fmla="*/ 681274 w 3627674"/>
              <a:gd name="connsiteY26" fmla="*/ 1801091 h 3560618"/>
              <a:gd name="connsiteX27" fmla="*/ 722838 w 3627674"/>
              <a:gd name="connsiteY27" fmla="*/ 1828800 h 3560618"/>
              <a:gd name="connsiteX28" fmla="*/ 764401 w 3627674"/>
              <a:gd name="connsiteY28" fmla="*/ 1911928 h 3560618"/>
              <a:gd name="connsiteX29" fmla="*/ 792111 w 3627674"/>
              <a:gd name="connsiteY29" fmla="*/ 1939637 h 3560618"/>
              <a:gd name="connsiteX30" fmla="*/ 958365 w 3627674"/>
              <a:gd name="connsiteY30" fmla="*/ 1953491 h 3560618"/>
              <a:gd name="connsiteX31" fmla="*/ 972220 w 3627674"/>
              <a:gd name="connsiteY31" fmla="*/ 1995055 h 3560618"/>
              <a:gd name="connsiteX32" fmla="*/ 1027638 w 3627674"/>
              <a:gd name="connsiteY32" fmla="*/ 2064328 h 3560618"/>
              <a:gd name="connsiteX33" fmla="*/ 1069201 w 3627674"/>
              <a:gd name="connsiteY33" fmla="*/ 2092037 h 3560618"/>
              <a:gd name="connsiteX34" fmla="*/ 1083056 w 3627674"/>
              <a:gd name="connsiteY34" fmla="*/ 2133600 h 3560618"/>
              <a:gd name="connsiteX35" fmla="*/ 1166183 w 3627674"/>
              <a:gd name="connsiteY35" fmla="*/ 2161309 h 3560618"/>
              <a:gd name="connsiteX36" fmla="*/ 1235456 w 3627674"/>
              <a:gd name="connsiteY36" fmla="*/ 2244437 h 3560618"/>
              <a:gd name="connsiteX37" fmla="*/ 1304729 w 3627674"/>
              <a:gd name="connsiteY37" fmla="*/ 2355273 h 3560618"/>
              <a:gd name="connsiteX38" fmla="*/ 1387856 w 3627674"/>
              <a:gd name="connsiteY38" fmla="*/ 2424546 h 3560618"/>
              <a:gd name="connsiteX39" fmla="*/ 1415565 w 3627674"/>
              <a:gd name="connsiteY39" fmla="*/ 2466109 h 3560618"/>
              <a:gd name="connsiteX40" fmla="*/ 1429420 w 3627674"/>
              <a:gd name="connsiteY40" fmla="*/ 2507673 h 3560618"/>
              <a:gd name="connsiteX41" fmla="*/ 1512547 w 3627674"/>
              <a:gd name="connsiteY41" fmla="*/ 2576946 h 3560618"/>
              <a:gd name="connsiteX42" fmla="*/ 1554111 w 3627674"/>
              <a:gd name="connsiteY42" fmla="*/ 2590800 h 3560618"/>
              <a:gd name="connsiteX43" fmla="*/ 1623383 w 3627674"/>
              <a:gd name="connsiteY43" fmla="*/ 2660073 h 3560618"/>
              <a:gd name="connsiteX44" fmla="*/ 1664947 w 3627674"/>
              <a:gd name="connsiteY44" fmla="*/ 2673928 h 3560618"/>
              <a:gd name="connsiteX45" fmla="*/ 1748074 w 3627674"/>
              <a:gd name="connsiteY45" fmla="*/ 2729346 h 3560618"/>
              <a:gd name="connsiteX46" fmla="*/ 1775783 w 3627674"/>
              <a:gd name="connsiteY46" fmla="*/ 2770909 h 3560618"/>
              <a:gd name="connsiteX47" fmla="*/ 1817347 w 3627674"/>
              <a:gd name="connsiteY47" fmla="*/ 2784764 h 3560618"/>
              <a:gd name="connsiteX48" fmla="*/ 1831201 w 3627674"/>
              <a:gd name="connsiteY48" fmla="*/ 2826328 h 3560618"/>
              <a:gd name="connsiteX49" fmla="*/ 1858911 w 3627674"/>
              <a:gd name="connsiteY49" fmla="*/ 2854037 h 3560618"/>
              <a:gd name="connsiteX50" fmla="*/ 1983601 w 3627674"/>
              <a:gd name="connsiteY50" fmla="*/ 2909455 h 3560618"/>
              <a:gd name="connsiteX51" fmla="*/ 2011311 w 3627674"/>
              <a:gd name="connsiteY51" fmla="*/ 2951018 h 3560618"/>
              <a:gd name="connsiteX52" fmla="*/ 2066729 w 3627674"/>
              <a:gd name="connsiteY52" fmla="*/ 2992582 h 3560618"/>
              <a:gd name="connsiteX53" fmla="*/ 2108292 w 3627674"/>
              <a:gd name="connsiteY53" fmla="*/ 3006437 h 3560618"/>
              <a:gd name="connsiteX54" fmla="*/ 2302256 w 3627674"/>
              <a:gd name="connsiteY54" fmla="*/ 3048000 h 3560618"/>
              <a:gd name="connsiteX55" fmla="*/ 2343820 w 3627674"/>
              <a:gd name="connsiteY55" fmla="*/ 3075709 h 3560618"/>
              <a:gd name="connsiteX56" fmla="*/ 2385383 w 3627674"/>
              <a:gd name="connsiteY56" fmla="*/ 3089564 h 3560618"/>
              <a:gd name="connsiteX57" fmla="*/ 2399238 w 3627674"/>
              <a:gd name="connsiteY57" fmla="*/ 3131128 h 3560618"/>
              <a:gd name="connsiteX58" fmla="*/ 2440801 w 3627674"/>
              <a:gd name="connsiteY58" fmla="*/ 3158837 h 3560618"/>
              <a:gd name="connsiteX59" fmla="*/ 2468511 w 3627674"/>
              <a:gd name="connsiteY59" fmla="*/ 3200400 h 3560618"/>
              <a:gd name="connsiteX60" fmla="*/ 2593201 w 3627674"/>
              <a:gd name="connsiteY60" fmla="*/ 3283528 h 3560618"/>
              <a:gd name="connsiteX61" fmla="*/ 2634765 w 3627674"/>
              <a:gd name="connsiteY61" fmla="*/ 3297382 h 3560618"/>
              <a:gd name="connsiteX62" fmla="*/ 2676329 w 3627674"/>
              <a:gd name="connsiteY62" fmla="*/ 3325091 h 3560618"/>
              <a:gd name="connsiteX63" fmla="*/ 2745601 w 3627674"/>
              <a:gd name="connsiteY63" fmla="*/ 3338946 h 3560618"/>
              <a:gd name="connsiteX64" fmla="*/ 2787165 w 3627674"/>
              <a:gd name="connsiteY64" fmla="*/ 3352800 h 3560618"/>
              <a:gd name="connsiteX65" fmla="*/ 3258220 w 3627674"/>
              <a:gd name="connsiteY65" fmla="*/ 3352800 h 3560618"/>
              <a:gd name="connsiteX66" fmla="*/ 3410620 w 3627674"/>
              <a:gd name="connsiteY66" fmla="*/ 3394364 h 3560618"/>
              <a:gd name="connsiteX67" fmla="*/ 3452183 w 3627674"/>
              <a:gd name="connsiteY67" fmla="*/ 3408218 h 3560618"/>
              <a:gd name="connsiteX68" fmla="*/ 3479892 w 3627674"/>
              <a:gd name="connsiteY68" fmla="*/ 3435928 h 3560618"/>
              <a:gd name="connsiteX69" fmla="*/ 3521456 w 3627674"/>
              <a:gd name="connsiteY69" fmla="*/ 3449782 h 3560618"/>
              <a:gd name="connsiteX70" fmla="*/ 3618438 w 3627674"/>
              <a:gd name="connsiteY70" fmla="*/ 3560618 h 3560618"/>
              <a:gd name="connsiteX71" fmla="*/ 3618438 w 3627674"/>
              <a:gd name="connsiteY71" fmla="*/ 3532909 h 3560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3627674" h="3560618">
                <a:moveTo>
                  <a:pt x="16256" y="0"/>
                </a:moveTo>
                <a:cubicBezTo>
                  <a:pt x="11638" y="13855"/>
                  <a:pt x="0" y="27159"/>
                  <a:pt x="2401" y="41564"/>
                </a:cubicBezTo>
                <a:cubicBezTo>
                  <a:pt x="5139" y="57989"/>
                  <a:pt x="22664" y="68235"/>
                  <a:pt x="30111" y="83128"/>
                </a:cubicBezTo>
                <a:cubicBezTo>
                  <a:pt x="36642" y="96190"/>
                  <a:pt x="40423" y="110523"/>
                  <a:pt x="43965" y="124691"/>
                </a:cubicBezTo>
                <a:cubicBezTo>
                  <a:pt x="51867" y="156301"/>
                  <a:pt x="55842" y="203863"/>
                  <a:pt x="71674" y="235528"/>
                </a:cubicBezTo>
                <a:cubicBezTo>
                  <a:pt x="79120" y="250421"/>
                  <a:pt x="90147" y="263237"/>
                  <a:pt x="99383" y="277091"/>
                </a:cubicBezTo>
                <a:cubicBezTo>
                  <a:pt x="94765" y="309418"/>
                  <a:pt x="83024" y="341514"/>
                  <a:pt x="85529" y="374073"/>
                </a:cubicBezTo>
                <a:cubicBezTo>
                  <a:pt x="87769" y="403195"/>
                  <a:pt x="104002" y="429491"/>
                  <a:pt x="113238" y="457200"/>
                </a:cubicBezTo>
                <a:lnTo>
                  <a:pt x="127092" y="498764"/>
                </a:lnTo>
                <a:cubicBezTo>
                  <a:pt x="122474" y="517237"/>
                  <a:pt x="111343" y="535235"/>
                  <a:pt x="113238" y="554182"/>
                </a:cubicBezTo>
                <a:cubicBezTo>
                  <a:pt x="116144" y="583245"/>
                  <a:pt x="131711" y="609600"/>
                  <a:pt x="140947" y="637309"/>
                </a:cubicBezTo>
                <a:lnTo>
                  <a:pt x="196365" y="803564"/>
                </a:lnTo>
                <a:cubicBezTo>
                  <a:pt x="200983" y="817419"/>
                  <a:pt x="196365" y="840510"/>
                  <a:pt x="210220" y="845128"/>
                </a:cubicBezTo>
                <a:lnTo>
                  <a:pt x="251783" y="858982"/>
                </a:lnTo>
                <a:cubicBezTo>
                  <a:pt x="280237" y="944342"/>
                  <a:pt x="254020" y="857431"/>
                  <a:pt x="279492" y="997528"/>
                </a:cubicBezTo>
                <a:cubicBezTo>
                  <a:pt x="287866" y="1043587"/>
                  <a:pt x="306599" y="1092703"/>
                  <a:pt x="321056" y="1136073"/>
                </a:cubicBezTo>
                <a:cubicBezTo>
                  <a:pt x="330183" y="1163453"/>
                  <a:pt x="338204" y="1199667"/>
                  <a:pt x="362620" y="1219200"/>
                </a:cubicBezTo>
                <a:cubicBezTo>
                  <a:pt x="374024" y="1228323"/>
                  <a:pt x="390329" y="1228437"/>
                  <a:pt x="404183" y="1233055"/>
                </a:cubicBezTo>
                <a:cubicBezTo>
                  <a:pt x="509877" y="1338747"/>
                  <a:pt x="399448" y="1215928"/>
                  <a:pt x="459601" y="1316182"/>
                </a:cubicBezTo>
                <a:cubicBezTo>
                  <a:pt x="466322" y="1327383"/>
                  <a:pt x="479474" y="1333441"/>
                  <a:pt x="487311" y="1343891"/>
                </a:cubicBezTo>
                <a:cubicBezTo>
                  <a:pt x="507292" y="1370533"/>
                  <a:pt x="542729" y="1427018"/>
                  <a:pt x="542729" y="1427018"/>
                </a:cubicBezTo>
                <a:cubicBezTo>
                  <a:pt x="538111" y="1440873"/>
                  <a:pt x="527261" y="1454067"/>
                  <a:pt x="528874" y="1468582"/>
                </a:cubicBezTo>
                <a:cubicBezTo>
                  <a:pt x="532099" y="1497611"/>
                  <a:pt x="556583" y="1551709"/>
                  <a:pt x="556583" y="1551709"/>
                </a:cubicBezTo>
                <a:cubicBezTo>
                  <a:pt x="533493" y="1620982"/>
                  <a:pt x="538111" y="1579418"/>
                  <a:pt x="570438" y="1676400"/>
                </a:cubicBezTo>
                <a:cubicBezTo>
                  <a:pt x="575056" y="1690254"/>
                  <a:pt x="598147" y="1685637"/>
                  <a:pt x="612001" y="1690255"/>
                </a:cubicBezTo>
                <a:cubicBezTo>
                  <a:pt x="621238" y="1699491"/>
                  <a:pt x="632990" y="1706763"/>
                  <a:pt x="639711" y="1717964"/>
                </a:cubicBezTo>
                <a:cubicBezTo>
                  <a:pt x="673517" y="1774307"/>
                  <a:pt x="628719" y="1748536"/>
                  <a:pt x="681274" y="1801091"/>
                </a:cubicBezTo>
                <a:cubicBezTo>
                  <a:pt x="693048" y="1812865"/>
                  <a:pt x="708983" y="1819564"/>
                  <a:pt x="722838" y="1828800"/>
                </a:cubicBezTo>
                <a:cubicBezTo>
                  <a:pt x="737470" y="1872699"/>
                  <a:pt x="733707" y="1873561"/>
                  <a:pt x="764401" y="1911928"/>
                </a:cubicBezTo>
                <a:cubicBezTo>
                  <a:pt x="772561" y="1922128"/>
                  <a:pt x="779339" y="1936900"/>
                  <a:pt x="792111" y="1939637"/>
                </a:cubicBezTo>
                <a:cubicBezTo>
                  <a:pt x="846487" y="1951289"/>
                  <a:pt x="902947" y="1948873"/>
                  <a:pt x="958365" y="1953491"/>
                </a:cubicBezTo>
                <a:cubicBezTo>
                  <a:pt x="962983" y="1967346"/>
                  <a:pt x="965689" y="1981993"/>
                  <a:pt x="972220" y="1995055"/>
                </a:cubicBezTo>
                <a:cubicBezTo>
                  <a:pt x="984221" y="2019056"/>
                  <a:pt x="1006162" y="2047147"/>
                  <a:pt x="1027638" y="2064328"/>
                </a:cubicBezTo>
                <a:cubicBezTo>
                  <a:pt x="1040640" y="2074730"/>
                  <a:pt x="1055347" y="2082801"/>
                  <a:pt x="1069201" y="2092037"/>
                </a:cubicBezTo>
                <a:cubicBezTo>
                  <a:pt x="1073819" y="2105891"/>
                  <a:pt x="1071172" y="2125112"/>
                  <a:pt x="1083056" y="2133600"/>
                </a:cubicBezTo>
                <a:cubicBezTo>
                  <a:pt x="1106824" y="2150577"/>
                  <a:pt x="1166183" y="2161309"/>
                  <a:pt x="1166183" y="2161309"/>
                </a:cubicBezTo>
                <a:cubicBezTo>
                  <a:pt x="1234975" y="2264499"/>
                  <a:pt x="1146564" y="2137767"/>
                  <a:pt x="1235456" y="2244437"/>
                </a:cubicBezTo>
                <a:cubicBezTo>
                  <a:pt x="1259644" y="2273462"/>
                  <a:pt x="1284451" y="2328235"/>
                  <a:pt x="1304729" y="2355273"/>
                </a:cubicBezTo>
                <a:cubicBezTo>
                  <a:pt x="1331399" y="2390834"/>
                  <a:pt x="1352652" y="2401077"/>
                  <a:pt x="1387856" y="2424546"/>
                </a:cubicBezTo>
                <a:cubicBezTo>
                  <a:pt x="1397092" y="2438400"/>
                  <a:pt x="1408118" y="2451216"/>
                  <a:pt x="1415565" y="2466109"/>
                </a:cubicBezTo>
                <a:cubicBezTo>
                  <a:pt x="1422096" y="2479171"/>
                  <a:pt x="1421319" y="2495522"/>
                  <a:pt x="1429420" y="2507673"/>
                </a:cubicBezTo>
                <a:cubicBezTo>
                  <a:pt x="1444741" y="2530655"/>
                  <a:pt x="1486988" y="2564167"/>
                  <a:pt x="1512547" y="2576946"/>
                </a:cubicBezTo>
                <a:cubicBezTo>
                  <a:pt x="1525609" y="2583477"/>
                  <a:pt x="1540256" y="2586182"/>
                  <a:pt x="1554111" y="2590800"/>
                </a:cubicBezTo>
                <a:cubicBezTo>
                  <a:pt x="1581820" y="2632364"/>
                  <a:pt x="1577202" y="2636982"/>
                  <a:pt x="1623383" y="2660073"/>
                </a:cubicBezTo>
                <a:cubicBezTo>
                  <a:pt x="1636445" y="2666604"/>
                  <a:pt x="1652181" y="2666836"/>
                  <a:pt x="1664947" y="2673928"/>
                </a:cubicBezTo>
                <a:cubicBezTo>
                  <a:pt x="1694058" y="2690101"/>
                  <a:pt x="1748074" y="2729346"/>
                  <a:pt x="1748074" y="2729346"/>
                </a:cubicBezTo>
                <a:cubicBezTo>
                  <a:pt x="1757310" y="2743200"/>
                  <a:pt x="1762781" y="2760507"/>
                  <a:pt x="1775783" y="2770909"/>
                </a:cubicBezTo>
                <a:cubicBezTo>
                  <a:pt x="1787187" y="2780032"/>
                  <a:pt x="1807020" y="2774437"/>
                  <a:pt x="1817347" y="2784764"/>
                </a:cubicBezTo>
                <a:cubicBezTo>
                  <a:pt x="1827674" y="2795091"/>
                  <a:pt x="1823687" y="2813805"/>
                  <a:pt x="1831201" y="2826328"/>
                </a:cubicBezTo>
                <a:cubicBezTo>
                  <a:pt x="1837922" y="2837529"/>
                  <a:pt x="1849674" y="2844801"/>
                  <a:pt x="1858911" y="2854037"/>
                </a:cubicBezTo>
                <a:cubicBezTo>
                  <a:pt x="1889738" y="2946520"/>
                  <a:pt x="1845019" y="2854023"/>
                  <a:pt x="1983601" y="2909455"/>
                </a:cubicBezTo>
                <a:cubicBezTo>
                  <a:pt x="1999061" y="2915639"/>
                  <a:pt x="1999537" y="2939244"/>
                  <a:pt x="2011311" y="2951018"/>
                </a:cubicBezTo>
                <a:cubicBezTo>
                  <a:pt x="2027639" y="2967346"/>
                  <a:pt x="2046681" y="2981125"/>
                  <a:pt x="2066729" y="2992582"/>
                </a:cubicBezTo>
                <a:cubicBezTo>
                  <a:pt x="2079409" y="2999828"/>
                  <a:pt x="2095230" y="2999906"/>
                  <a:pt x="2108292" y="3006437"/>
                </a:cubicBezTo>
                <a:cubicBezTo>
                  <a:pt x="2226520" y="3065552"/>
                  <a:pt x="2028439" y="3023109"/>
                  <a:pt x="2302256" y="3048000"/>
                </a:cubicBezTo>
                <a:cubicBezTo>
                  <a:pt x="2316111" y="3057236"/>
                  <a:pt x="2328927" y="3068262"/>
                  <a:pt x="2343820" y="3075709"/>
                </a:cubicBezTo>
                <a:cubicBezTo>
                  <a:pt x="2356882" y="3082240"/>
                  <a:pt x="2375057" y="3079237"/>
                  <a:pt x="2385383" y="3089564"/>
                </a:cubicBezTo>
                <a:cubicBezTo>
                  <a:pt x="2395710" y="3099891"/>
                  <a:pt x="2390115" y="3119724"/>
                  <a:pt x="2399238" y="3131128"/>
                </a:cubicBezTo>
                <a:cubicBezTo>
                  <a:pt x="2409640" y="3144130"/>
                  <a:pt x="2426947" y="3149601"/>
                  <a:pt x="2440801" y="3158837"/>
                </a:cubicBezTo>
                <a:cubicBezTo>
                  <a:pt x="2450038" y="3172691"/>
                  <a:pt x="2456737" y="3188626"/>
                  <a:pt x="2468511" y="3200400"/>
                </a:cubicBezTo>
                <a:cubicBezTo>
                  <a:pt x="2509367" y="3241256"/>
                  <a:pt x="2542445" y="3261775"/>
                  <a:pt x="2593201" y="3283528"/>
                </a:cubicBezTo>
                <a:cubicBezTo>
                  <a:pt x="2606624" y="3289281"/>
                  <a:pt x="2620910" y="3292764"/>
                  <a:pt x="2634765" y="3297382"/>
                </a:cubicBezTo>
                <a:cubicBezTo>
                  <a:pt x="2648620" y="3306618"/>
                  <a:pt x="2660738" y="3319244"/>
                  <a:pt x="2676329" y="3325091"/>
                </a:cubicBezTo>
                <a:cubicBezTo>
                  <a:pt x="2698378" y="3333359"/>
                  <a:pt x="2722756" y="3333235"/>
                  <a:pt x="2745601" y="3338946"/>
                </a:cubicBezTo>
                <a:cubicBezTo>
                  <a:pt x="2759769" y="3342488"/>
                  <a:pt x="2773310" y="3348182"/>
                  <a:pt x="2787165" y="3352800"/>
                </a:cubicBezTo>
                <a:cubicBezTo>
                  <a:pt x="2988031" y="3319324"/>
                  <a:pt x="2887784" y="3330349"/>
                  <a:pt x="3258220" y="3352800"/>
                </a:cubicBezTo>
                <a:cubicBezTo>
                  <a:pt x="3306085" y="3355701"/>
                  <a:pt x="3367230" y="3379901"/>
                  <a:pt x="3410620" y="3394364"/>
                </a:cubicBezTo>
                <a:lnTo>
                  <a:pt x="3452183" y="3408218"/>
                </a:lnTo>
                <a:cubicBezTo>
                  <a:pt x="3461419" y="3417455"/>
                  <a:pt x="3468691" y="3429207"/>
                  <a:pt x="3479892" y="3435928"/>
                </a:cubicBezTo>
                <a:cubicBezTo>
                  <a:pt x="3492415" y="3443442"/>
                  <a:pt x="3511129" y="3439455"/>
                  <a:pt x="3521456" y="3449782"/>
                </a:cubicBezTo>
                <a:cubicBezTo>
                  <a:pt x="3526075" y="3454401"/>
                  <a:pt x="3579183" y="3560618"/>
                  <a:pt x="3618438" y="3560618"/>
                </a:cubicBezTo>
                <a:cubicBezTo>
                  <a:pt x="3627674" y="3560618"/>
                  <a:pt x="3618438" y="3542145"/>
                  <a:pt x="3618438" y="3532909"/>
                </a:cubicBez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Rectangle 50"/>
          <p:cNvSpPr>
            <a:spLocks noChangeArrowheads="1"/>
          </p:cNvSpPr>
          <p:nvPr/>
        </p:nvSpPr>
        <p:spPr bwMode="auto">
          <a:xfrm>
            <a:off x="8859861" y="2511489"/>
            <a:ext cx="7197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61%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2" name="Rectangle 50"/>
          <p:cNvSpPr>
            <a:spLocks noChangeArrowheads="1"/>
          </p:cNvSpPr>
          <p:nvPr/>
        </p:nvSpPr>
        <p:spPr bwMode="auto">
          <a:xfrm>
            <a:off x="8856008" y="1882435"/>
            <a:ext cx="7197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84%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3" name="Rectangle 50"/>
          <p:cNvSpPr>
            <a:spLocks noChangeArrowheads="1"/>
          </p:cNvSpPr>
          <p:nvPr/>
        </p:nvSpPr>
        <p:spPr bwMode="auto">
          <a:xfrm>
            <a:off x="5625287" y="2000290"/>
            <a:ext cx="7197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74%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9" name="Rectangle 50"/>
          <p:cNvSpPr>
            <a:spLocks noChangeArrowheads="1"/>
          </p:cNvSpPr>
          <p:nvPr/>
        </p:nvSpPr>
        <p:spPr bwMode="auto">
          <a:xfrm>
            <a:off x="5726012" y="1377003"/>
            <a:ext cx="71974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88%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21561" y="3874638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OMM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944627" y="4725037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2044B"/>
                </a:solidFill>
              </a:rPr>
              <a:t>8%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41049" y="6038308"/>
            <a:ext cx="347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Jorde UP et al JACC 2014;63:1751–1757</a:t>
            </a: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8242" y="165964"/>
            <a:ext cx="463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LVAD-DT---</a:t>
            </a:r>
            <a:r>
              <a:rPr lang="en-US" sz="3200" b="1" dirty="0" err="1" smtClean="0">
                <a:solidFill>
                  <a:srgbClr val="FFFF00"/>
                </a:solidFill>
              </a:rPr>
              <a:t>HeartMate</a:t>
            </a:r>
            <a:r>
              <a:rPr lang="en-US" sz="3200" b="1" dirty="0" smtClean="0">
                <a:solidFill>
                  <a:srgbClr val="FFFF00"/>
                </a:solidFill>
              </a:rPr>
              <a:t> II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9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2" grpId="0"/>
      <p:bldP spid="89" grpId="0"/>
      <p:bldP spid="6" grpId="0"/>
      <p:bldP spid="9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7188" y="371192"/>
            <a:ext cx="4177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LVAD Complications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4111" y="1548143"/>
            <a:ext cx="514916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3200" dirty="0" smtClean="0"/>
              <a:t>Bleeding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 smtClean="0"/>
              <a:t>Clotting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 smtClean="0"/>
              <a:t>Stroke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 smtClean="0"/>
              <a:t>Infection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 smtClean="0"/>
              <a:t>Right Sided Heart Failure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 smtClean="0"/>
              <a:t>Pump Failure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98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3" t="9230" r="27254" b="21944"/>
          <a:stretch>
            <a:fillRect/>
          </a:stretch>
        </p:blipFill>
        <p:spPr bwMode="auto">
          <a:xfrm>
            <a:off x="1230640" y="1618310"/>
            <a:ext cx="7086600" cy="42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257210" y="4373669"/>
            <a:ext cx="16642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921418" y="4608213"/>
            <a:ext cx="1927936" cy="181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239" y="94250"/>
            <a:ext cx="3732923" cy="2123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045" y="334880"/>
            <a:ext cx="426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LVAD-HEARTMATE 3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"/>
          <a:stretch>
            <a:fillRect/>
          </a:stretch>
        </p:blipFill>
        <p:spPr bwMode="auto">
          <a:xfrm>
            <a:off x="3413514" y="1374535"/>
            <a:ext cx="4544482" cy="39751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96097" y="1576176"/>
            <a:ext cx="1602232" cy="48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22860" rIns="36576" bIns="2286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chemeClr val="bg1"/>
                </a:solidFill>
                <a:latin typeface="+mn-lt"/>
              </a:rPr>
              <a:t>HeartMate</a:t>
            </a:r>
            <a:r>
              <a:rPr lang="en-US" altLang="en-US" b="1" dirty="0">
                <a:solidFill>
                  <a:schemeClr val="bg1"/>
                </a:solidFill>
                <a:latin typeface="Geneva" charset="0"/>
              </a:rPr>
              <a:t> 3</a:t>
            </a:r>
          </a:p>
          <a:p>
            <a:pPr algn="ctr" eaLnBrk="1" hangingPunct="1"/>
            <a:endParaRPr lang="en-US" altLang="en-US" sz="1200" b="1" dirty="0">
              <a:latin typeface="Geneva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70351" y="2324784"/>
            <a:ext cx="1653724" cy="30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22860" rIns="36576" bIns="2286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chemeClr val="bg1"/>
                </a:solidFill>
                <a:latin typeface="+mn-lt"/>
              </a:rPr>
              <a:t>HeartMate</a:t>
            </a:r>
            <a:r>
              <a:rPr lang="en-US" altLang="en-US" b="1" dirty="0">
                <a:solidFill>
                  <a:schemeClr val="bg1"/>
                </a:solidFill>
                <a:latin typeface="+mn-lt"/>
              </a:rPr>
              <a:t> II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6861563" y="1618827"/>
            <a:ext cx="8001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86%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flipH="1">
            <a:off x="6861563" y="2300952"/>
            <a:ext cx="918633" cy="46166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+mn-lt"/>
              </a:rPr>
              <a:t>77%</a:t>
            </a:r>
          </a:p>
        </p:txBody>
      </p:sp>
      <p:sp>
        <p:nvSpPr>
          <p:cNvPr id="9" name="Date Placeholder 3"/>
          <p:cNvSpPr txBox="1">
            <a:spLocks/>
          </p:cNvSpPr>
          <p:nvPr/>
        </p:nvSpPr>
        <p:spPr bwMode="auto">
          <a:xfrm>
            <a:off x="6498732" y="5933701"/>
            <a:ext cx="6496051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b="1" baseline="30000" dirty="0">
                <a:latin typeface="Geneva" charset="0"/>
              </a:rPr>
              <a:t>1</a:t>
            </a:r>
            <a:r>
              <a:rPr lang="en-US" altLang="en-US" sz="1400" b="1" dirty="0">
                <a:latin typeface="Geneva" charset="0"/>
              </a:rPr>
              <a:t>Mehra MR, Naka </a:t>
            </a:r>
            <a:r>
              <a:rPr lang="en-US" altLang="en-US" sz="1400" b="1" dirty="0" smtClean="0">
                <a:latin typeface="Geneva" charset="0"/>
              </a:rPr>
              <a:t>Y </a:t>
            </a:r>
            <a:r>
              <a:rPr lang="en-US" altLang="en-US" sz="1400" dirty="0">
                <a:latin typeface="Geneva" charset="0"/>
              </a:rPr>
              <a:t>N </a:t>
            </a:r>
            <a:r>
              <a:rPr lang="en-US" altLang="en-US" sz="1400" dirty="0" err="1">
                <a:latin typeface="Geneva" charset="0"/>
              </a:rPr>
              <a:t>Engl</a:t>
            </a:r>
            <a:r>
              <a:rPr lang="en-US" altLang="en-US" sz="1400" dirty="0">
                <a:latin typeface="Geneva" charset="0"/>
              </a:rPr>
              <a:t> J Med. 2017 Feb 2;376(5):440-450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10669" y="2629895"/>
            <a:ext cx="34355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NO BLOOD CLOTS</a:t>
            </a:r>
          </a:p>
          <a:p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4883" y="278456"/>
            <a:ext cx="426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LVAD-HEARTMATE 3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4197" y="900954"/>
            <a:ext cx="10775949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lvl="1" algn="ctr">
              <a:spcAft>
                <a:spcPts val="100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Geneva"/>
                <a:ea typeface="Arial Narrow" charset="0"/>
                <a:cs typeface="Arial Narrow" charset="0"/>
              </a:rPr>
              <a:t>Survival at 6 months free of disabling stroke or reoperation to replace or remove the pump (ITT)</a:t>
            </a:r>
          </a:p>
        </p:txBody>
      </p:sp>
    </p:spTree>
    <p:extLst>
      <p:ext uri="{BB962C8B-B14F-4D97-AF65-F5344CB8AC3E}">
        <p14:creationId xmlns:p14="http://schemas.microsoft.com/office/powerpoint/2010/main" val="15859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661" y="1676401"/>
            <a:ext cx="5730843" cy="41766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6512" y="395336"/>
            <a:ext cx="101954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“If you had it all to do over again would you decide </a:t>
            </a:r>
          </a:p>
          <a:p>
            <a:r>
              <a:rPr lang="en-US" sz="3200" b="1" i="1" dirty="0">
                <a:solidFill>
                  <a:srgbClr val="FFFF00"/>
                </a:solidFill>
              </a:rPr>
              <a:t>to have an LVAD knowing what you know now?”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0504" y="5853066"/>
            <a:ext cx="2872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L.W. Stevenson et al. ISHLT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7928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54" y="1088678"/>
            <a:ext cx="5371770" cy="468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09" y="1584357"/>
            <a:ext cx="6264997" cy="1937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9552" y="488888"/>
            <a:ext cx="7404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Heart Failure Health Care Cost a Year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277" y="1861541"/>
            <a:ext cx="27767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2012 ?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851026" y="4454305"/>
            <a:ext cx="27767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2030 ?</a:t>
            </a:r>
            <a:endParaRPr lang="en-US" sz="6600" dirty="0"/>
          </a:p>
        </p:txBody>
      </p:sp>
      <p:sp>
        <p:nvSpPr>
          <p:cNvPr id="6" name="TextBox 5"/>
          <p:cNvSpPr txBox="1"/>
          <p:nvPr/>
        </p:nvSpPr>
        <p:spPr>
          <a:xfrm>
            <a:off x="4128379" y="4231667"/>
            <a:ext cx="7888698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$70,000,000,000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8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57960" y="372597"/>
            <a:ext cx="8291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Heart Failure and Research Development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8646" y="593002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AHA.org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550" y="1494994"/>
            <a:ext cx="3217967" cy="2445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70" y="4156227"/>
            <a:ext cx="2143125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38" y="1994834"/>
            <a:ext cx="4210992" cy="3232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0958" y="17024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600" dirty="0">
                <a:solidFill>
                  <a:prstClr val="white"/>
                </a:solidFill>
              </a:rPr>
              <a:t>Lung Cancer</a:t>
            </a:r>
          </a:p>
          <a:p>
            <a:pPr lvl="0"/>
            <a:r>
              <a:rPr lang="en-US" sz="1600" dirty="0">
                <a:solidFill>
                  <a:prstClr val="white"/>
                </a:solidFill>
              </a:rPr>
              <a:t>390,000 patients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958" y="1994833"/>
            <a:ext cx="3697811" cy="310990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457960" y="2202285"/>
            <a:ext cx="111318" cy="292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4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98272" y="120388"/>
            <a:ext cx="508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Understand Heart Failure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7123" y="1254411"/>
            <a:ext cx="2077467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STAGE 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6200000">
            <a:off x="6485278" y="980536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07123" y="2536891"/>
            <a:ext cx="209272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STAGE B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16200000">
            <a:off x="6525633" y="2390146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0203" y="3929792"/>
            <a:ext cx="20927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STAGE 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0203" y="5253692"/>
            <a:ext cx="209272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STAGE D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16200000">
            <a:off x="6525633" y="3657137"/>
            <a:ext cx="484632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6200000">
            <a:off x="6519308" y="5023429"/>
            <a:ext cx="537954" cy="93773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78509" y="950154"/>
            <a:ext cx="18733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RISK FACTORS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HTN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Diabetes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Obesity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Smoking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90889" y="2672473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Structural Disorder </a:t>
            </a:r>
          </a:p>
          <a:p>
            <a:r>
              <a:rPr lang="en-US" dirty="0" smtClean="0"/>
              <a:t>of the Heart</a:t>
            </a:r>
          </a:p>
          <a:p>
            <a:r>
              <a:rPr lang="en-US" dirty="0" smtClean="0"/>
              <a:t>No symptoms of HF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690889" y="3929793"/>
            <a:ext cx="2896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Symptoms Associated W/</a:t>
            </a:r>
          </a:p>
          <a:p>
            <a:r>
              <a:rPr lang="en-US" dirty="0" smtClean="0"/>
              <a:t>Structural Heart Disease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778509" y="536141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Severe Symptoms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3957" y="58082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ACC/AHA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6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9116" y="77822"/>
            <a:ext cx="508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Understand Heart Failure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93294" y="1171399"/>
            <a:ext cx="2447593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2044B"/>
                </a:solidFill>
              </a:rPr>
              <a:t>NYHA Class 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73" y="895581"/>
            <a:ext cx="2315165" cy="122660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94096" y="2542853"/>
            <a:ext cx="254697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2044B"/>
                </a:solidFill>
              </a:rPr>
              <a:t>NYHA Class II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79" y="3764255"/>
            <a:ext cx="2340155" cy="12266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93294" y="4046569"/>
            <a:ext cx="264636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2044B"/>
                </a:solidFill>
              </a:rPr>
              <a:t>NYHA Class III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79" y="2329918"/>
            <a:ext cx="2315165" cy="122660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693294" y="5550286"/>
            <a:ext cx="2686441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2044B"/>
                </a:solidFill>
              </a:rPr>
              <a:t>NYHA Class IV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687" y="5198592"/>
            <a:ext cx="2273350" cy="12266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6715" y="2411290"/>
            <a:ext cx="2758175" cy="2013047"/>
          </a:xfrm>
          <a:prstGeom prst="rect">
            <a:avLst/>
          </a:prstGeom>
        </p:spPr>
      </p:pic>
      <p:sp>
        <p:nvSpPr>
          <p:cNvPr id="3" name="Curved Up Arrow 2"/>
          <p:cNvSpPr/>
          <p:nvPr/>
        </p:nvSpPr>
        <p:spPr>
          <a:xfrm rot="16200000">
            <a:off x="7485935" y="1745204"/>
            <a:ext cx="1266847" cy="988114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 rot="16007497">
            <a:off x="7485935" y="3930280"/>
            <a:ext cx="1266847" cy="988114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524000" y="0"/>
            <a:ext cx="9144000" cy="1333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362" name="TextBox 24"/>
          <p:cNvSpPr txBox="1">
            <a:spLocks noChangeArrowheads="1"/>
          </p:cNvSpPr>
          <p:nvPr/>
        </p:nvSpPr>
        <p:spPr bwMode="auto">
          <a:xfrm>
            <a:off x="6885625" y="1883277"/>
            <a:ext cx="51809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sz="1800" b="1" dirty="0">
                <a:solidFill>
                  <a:srgbClr val="FFFF00"/>
                </a:solidFill>
                <a:latin typeface="Arial" charset="0"/>
                <a:cs typeface="Arial" charset="0"/>
              </a:rPr>
              <a:t>BB</a:t>
            </a:r>
          </a:p>
        </p:txBody>
      </p:sp>
      <p:sp>
        <p:nvSpPr>
          <p:cNvPr id="15363" name="TextBox 26"/>
          <p:cNvSpPr txBox="1">
            <a:spLocks noChangeArrowheads="1"/>
          </p:cNvSpPr>
          <p:nvPr/>
        </p:nvSpPr>
        <p:spPr bwMode="auto">
          <a:xfrm>
            <a:off x="8024275" y="1858220"/>
            <a:ext cx="71045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sz="1800" b="1" dirty="0">
                <a:solidFill>
                  <a:srgbClr val="FFFF00"/>
                </a:solidFill>
                <a:latin typeface="Arial" charset="0"/>
                <a:cs typeface="Arial" charset="0"/>
              </a:rPr>
              <a:t>MRA</a:t>
            </a:r>
          </a:p>
        </p:txBody>
      </p:sp>
      <p:sp>
        <p:nvSpPr>
          <p:cNvPr id="15364" name="TextBox 35"/>
          <p:cNvSpPr txBox="1">
            <a:spLocks noChangeArrowheads="1"/>
          </p:cNvSpPr>
          <p:nvPr/>
        </p:nvSpPr>
        <p:spPr bwMode="auto">
          <a:xfrm>
            <a:off x="1905000" y="179389"/>
            <a:ext cx="8382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3600"/>
              </a:lnSpc>
            </a:pPr>
            <a:r>
              <a:rPr lang="en-US" sz="3600" dirty="0">
                <a:solidFill>
                  <a:srgbClr val="FFFF00"/>
                </a:solidFill>
                <a:latin typeface="Times" charset="0"/>
                <a:cs typeface="Times" charset="0"/>
              </a:rPr>
              <a:t>Drugs That Reduce Mortality in Heart Failure With Reduced Ejection Fraction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378200" y="2239964"/>
            <a:ext cx="7137400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503362" y="4454210"/>
            <a:ext cx="3751263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221197" y="2959578"/>
            <a:ext cx="28098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246515" y="3838337"/>
            <a:ext cx="28098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221273" y="4590100"/>
            <a:ext cx="28098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205958" y="5341860"/>
            <a:ext cx="28098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1" name="TextBox 72"/>
          <p:cNvSpPr txBox="1">
            <a:spLocks noChangeArrowheads="1"/>
          </p:cNvSpPr>
          <p:nvPr/>
        </p:nvSpPr>
        <p:spPr bwMode="auto">
          <a:xfrm>
            <a:off x="5156995" y="1677989"/>
            <a:ext cx="1108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sz="1800" b="1" dirty="0">
                <a:solidFill>
                  <a:srgbClr val="FFFF00"/>
                </a:solidFill>
                <a:latin typeface="Arial" charset="0"/>
                <a:cs typeface="Arial" charset="0"/>
              </a:rPr>
              <a:t>ACE</a:t>
            </a:r>
          </a:p>
          <a:p>
            <a:pPr algn="ctr" eaLnBrk="1" hangingPunct="1">
              <a:lnSpc>
                <a:spcPts val="1800"/>
              </a:lnSpc>
            </a:pPr>
            <a:r>
              <a:rPr lang="en-US" sz="1800" b="1" dirty="0">
                <a:solidFill>
                  <a:srgbClr val="FFFF00"/>
                </a:solidFill>
                <a:latin typeface="Arial" charset="0"/>
                <a:cs typeface="Arial" charset="0"/>
              </a:rPr>
              <a:t>inhibitor</a:t>
            </a:r>
          </a:p>
        </p:txBody>
      </p:sp>
      <p:sp>
        <p:nvSpPr>
          <p:cNvPr id="15372" name="TextBox 73"/>
          <p:cNvSpPr txBox="1">
            <a:spLocks noChangeArrowheads="1"/>
          </p:cNvSpPr>
          <p:nvPr/>
        </p:nvSpPr>
        <p:spPr bwMode="auto">
          <a:xfrm>
            <a:off x="3882277" y="1895476"/>
            <a:ext cx="68480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sz="1800" b="1" dirty="0">
                <a:solidFill>
                  <a:srgbClr val="FFFF00"/>
                </a:solidFill>
                <a:latin typeface="Arial" charset="0"/>
                <a:cs typeface="Arial" charset="0"/>
              </a:rPr>
              <a:t>ARB</a:t>
            </a:r>
          </a:p>
        </p:txBody>
      </p:sp>
      <p:sp>
        <p:nvSpPr>
          <p:cNvPr id="15375" name="TextBox 28"/>
          <p:cNvSpPr txBox="1">
            <a:spLocks noChangeArrowheads="1"/>
          </p:cNvSpPr>
          <p:nvPr/>
        </p:nvSpPr>
        <p:spPr bwMode="auto">
          <a:xfrm>
            <a:off x="4840931" y="6028056"/>
            <a:ext cx="4607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dirty="0">
                <a:latin typeface="Arial" charset="0"/>
                <a:cs typeface="Arial" charset="0"/>
              </a:rPr>
              <a:t>Based on results of SOLVD-Treatment, CHARM-Alternative,</a:t>
            </a:r>
          </a:p>
          <a:p>
            <a:pPr algn="r" eaLnBrk="1" hangingPunct="1"/>
            <a:r>
              <a:rPr lang="en-US" sz="1200" dirty="0">
                <a:latin typeface="Arial" charset="0"/>
                <a:cs typeface="Arial" charset="0"/>
              </a:rPr>
              <a:t>COPERNICUS, MERIT-HF, CIBIS II, RALES and EMPHASIS-HF</a:t>
            </a:r>
          </a:p>
        </p:txBody>
      </p:sp>
      <p:sp>
        <p:nvSpPr>
          <p:cNvPr id="15376" name="TextBox 31"/>
          <p:cNvSpPr txBox="1">
            <a:spLocks noChangeArrowheads="1"/>
          </p:cNvSpPr>
          <p:nvPr/>
        </p:nvSpPr>
        <p:spPr bwMode="auto">
          <a:xfrm>
            <a:off x="2547935" y="2788921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10%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2281238" y="6081713"/>
            <a:ext cx="493713" cy="158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78" name="TextBox 33"/>
          <p:cNvSpPr txBox="1">
            <a:spLocks noChangeArrowheads="1"/>
          </p:cNvSpPr>
          <p:nvPr/>
        </p:nvSpPr>
        <p:spPr bwMode="auto">
          <a:xfrm>
            <a:off x="2579263" y="3638312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20%</a:t>
            </a:r>
          </a:p>
        </p:txBody>
      </p:sp>
      <p:sp>
        <p:nvSpPr>
          <p:cNvPr id="15379" name="TextBox 34"/>
          <p:cNvSpPr txBox="1">
            <a:spLocks noChangeArrowheads="1"/>
          </p:cNvSpPr>
          <p:nvPr/>
        </p:nvSpPr>
        <p:spPr bwMode="auto">
          <a:xfrm>
            <a:off x="2585415" y="4414998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30%</a:t>
            </a:r>
          </a:p>
        </p:txBody>
      </p:sp>
      <p:sp>
        <p:nvSpPr>
          <p:cNvPr id="15380" name="TextBox 37"/>
          <p:cNvSpPr txBox="1">
            <a:spLocks noChangeArrowheads="1"/>
          </p:cNvSpPr>
          <p:nvPr/>
        </p:nvSpPr>
        <p:spPr bwMode="auto">
          <a:xfrm>
            <a:off x="2590007" y="5143423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40%</a:t>
            </a:r>
          </a:p>
        </p:txBody>
      </p:sp>
      <p:sp>
        <p:nvSpPr>
          <p:cNvPr id="15381" name="TextBox 38"/>
          <p:cNvSpPr txBox="1">
            <a:spLocks noChangeArrowheads="1"/>
          </p:cNvSpPr>
          <p:nvPr/>
        </p:nvSpPr>
        <p:spPr bwMode="auto">
          <a:xfrm>
            <a:off x="2765426" y="2095500"/>
            <a:ext cx="55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0%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5400000">
            <a:off x="2282032" y="5145882"/>
            <a:ext cx="492125" cy="158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2281238" y="4210050"/>
            <a:ext cx="493712" cy="158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2282032" y="3274219"/>
            <a:ext cx="492125" cy="1588"/>
          </a:xfrm>
          <a:prstGeom prst="straightConnector1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5" name="TextBox 42"/>
          <p:cNvSpPr txBox="1">
            <a:spLocks noChangeArrowheads="1"/>
          </p:cNvSpPr>
          <p:nvPr/>
        </p:nvSpPr>
        <p:spPr bwMode="auto">
          <a:xfrm rot="-5400000">
            <a:off x="287112" y="3846856"/>
            <a:ext cx="3749675" cy="3231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8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% Decrease in Mortality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827286" y="2283303"/>
            <a:ext cx="706438" cy="2874885"/>
          </a:xfrm>
          <a:prstGeom prst="rect">
            <a:avLst/>
          </a:prstGeom>
          <a:solidFill>
            <a:srgbClr val="558ED5"/>
          </a:solidFill>
          <a:ln>
            <a:solidFill>
              <a:srgbClr val="000000"/>
            </a:solidFill>
          </a:ln>
          <a:effectLst>
            <a:outerShdw blurRad="40000" dist="86487" dir="28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33800" y="2294414"/>
            <a:ext cx="706438" cy="23796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>
            <a:outerShdw blurRad="40000" dist="86487" dir="28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78276" y="2268539"/>
            <a:ext cx="708025" cy="954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outerShdw blurRad="40000" dist="86487" dir="28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383052" y="2312194"/>
            <a:ext cx="706438" cy="1477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  <a:effectLst>
            <a:outerShdw blurRad="40000" dist="86487" dir="28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TextBox 37"/>
          <p:cNvSpPr txBox="1">
            <a:spLocks noChangeArrowheads="1"/>
          </p:cNvSpPr>
          <p:nvPr/>
        </p:nvSpPr>
        <p:spPr bwMode="auto">
          <a:xfrm>
            <a:off x="2628108" y="6070285"/>
            <a:ext cx="6976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60%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246515" y="6363989"/>
            <a:ext cx="280987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9486966" y="2283303"/>
            <a:ext cx="706438" cy="3961625"/>
          </a:xfrm>
          <a:prstGeom prst="rect">
            <a:avLst/>
          </a:prstGeom>
          <a:solidFill>
            <a:srgbClr val="00B050"/>
          </a:solidFill>
          <a:ln>
            <a:solidFill>
              <a:srgbClr val="000000"/>
            </a:solidFill>
          </a:ln>
          <a:effectLst>
            <a:outerShdw blurRad="40000" dist="86487" dir="288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</a:rPr>
              <a:t>63%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63565" y="1848247"/>
            <a:ext cx="256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ENTRESTO+BB+MRA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3" y="2340947"/>
            <a:ext cx="1318776" cy="127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86" y="2314060"/>
            <a:ext cx="1522385" cy="127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61" y="2299100"/>
            <a:ext cx="1522385" cy="1271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16" y="2290225"/>
            <a:ext cx="1522385" cy="1271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15" y="2290224"/>
            <a:ext cx="1522385" cy="1271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14" y="2295575"/>
            <a:ext cx="1522385" cy="1271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13" y="2290222"/>
            <a:ext cx="1522385" cy="12719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12" y="2290222"/>
            <a:ext cx="1522385" cy="12719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11" y="2290222"/>
            <a:ext cx="1522385" cy="12719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52" y="2290222"/>
            <a:ext cx="1721933" cy="12719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6" y="3494660"/>
            <a:ext cx="1239128" cy="1140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94" y="3494662"/>
            <a:ext cx="1364520" cy="11400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18" y="3500016"/>
            <a:ext cx="1364520" cy="11400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18" y="3496946"/>
            <a:ext cx="1364520" cy="11400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51" y="3500016"/>
            <a:ext cx="1364520" cy="11400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40" y="3511932"/>
            <a:ext cx="1364520" cy="11400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83" y="3506577"/>
            <a:ext cx="1364520" cy="11400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938" y="3506577"/>
            <a:ext cx="1364520" cy="11400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37" y="3513140"/>
            <a:ext cx="1364520" cy="11400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33" y="3494661"/>
            <a:ext cx="1364520" cy="11400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6" y="4614226"/>
            <a:ext cx="1208345" cy="11400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28" y="4603395"/>
            <a:ext cx="1364520" cy="11400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27" y="4603395"/>
            <a:ext cx="1364520" cy="11400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26" y="4603394"/>
            <a:ext cx="1364520" cy="11400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25" y="4603393"/>
            <a:ext cx="1364520" cy="11400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24" y="4603392"/>
            <a:ext cx="1364520" cy="11400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23" y="4603391"/>
            <a:ext cx="1364520" cy="11400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22" y="4603391"/>
            <a:ext cx="1364520" cy="11400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21" y="4603391"/>
            <a:ext cx="1364520" cy="11400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33" y="4603391"/>
            <a:ext cx="1364520" cy="114004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8" y="119078"/>
            <a:ext cx="1218720" cy="114004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35" y="128325"/>
            <a:ext cx="1364520" cy="11400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34" y="128325"/>
            <a:ext cx="1364520" cy="11400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33" y="128324"/>
            <a:ext cx="1364520" cy="11400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32" y="128323"/>
            <a:ext cx="1364520" cy="11400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31" y="128322"/>
            <a:ext cx="1364520" cy="11400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630" y="128321"/>
            <a:ext cx="1364520" cy="11400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29" y="128321"/>
            <a:ext cx="1364520" cy="114004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28" y="128321"/>
            <a:ext cx="1364520" cy="11400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40" y="128321"/>
            <a:ext cx="1364520" cy="114004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2" y="1236133"/>
            <a:ext cx="1213372" cy="114428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80" y="1210149"/>
            <a:ext cx="1369600" cy="11442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79" y="1210149"/>
            <a:ext cx="1369600" cy="11442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78" y="1210148"/>
            <a:ext cx="1369600" cy="114428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77" y="1210147"/>
            <a:ext cx="1369600" cy="114428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76" y="1210146"/>
            <a:ext cx="1369600" cy="114428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075" y="1210145"/>
            <a:ext cx="1369600" cy="114428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74" y="1210145"/>
            <a:ext cx="1369600" cy="114428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873" y="1210145"/>
            <a:ext cx="1369600" cy="114428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85" y="1210145"/>
            <a:ext cx="1369600" cy="114428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3" y="5743436"/>
            <a:ext cx="1180412" cy="114004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28" y="5743440"/>
            <a:ext cx="1364520" cy="114004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27" y="5743440"/>
            <a:ext cx="1364520" cy="114004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26" y="5743439"/>
            <a:ext cx="1364520" cy="114004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25" y="5743438"/>
            <a:ext cx="1364520" cy="114004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24" y="5743437"/>
            <a:ext cx="1364520" cy="114004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23" y="5743436"/>
            <a:ext cx="1364520" cy="114004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22" y="5743436"/>
            <a:ext cx="1364520" cy="114004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21" y="5743436"/>
            <a:ext cx="1364520" cy="1140045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33" y="5743436"/>
            <a:ext cx="1364520" cy="114004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533" y="128320"/>
            <a:ext cx="1364520" cy="114004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578" y="128320"/>
            <a:ext cx="1364520" cy="114004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37" y="1223628"/>
            <a:ext cx="1364520" cy="1140045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82" y="1223627"/>
            <a:ext cx="1364520" cy="114004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215" y="2338959"/>
            <a:ext cx="1364520" cy="1140045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60" y="2323302"/>
            <a:ext cx="1364520" cy="114004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119" y="3479004"/>
            <a:ext cx="1364520" cy="114004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64" y="3471175"/>
            <a:ext cx="1364520" cy="1140045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578" y="4589621"/>
            <a:ext cx="1364520" cy="114004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45" y="4589621"/>
            <a:ext cx="1408902" cy="114004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97" y="5719950"/>
            <a:ext cx="1364520" cy="1140045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42" y="5729666"/>
            <a:ext cx="1408905" cy="1140045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438876" y="0"/>
            <a:ext cx="647540" cy="119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3151384" y="2708525"/>
            <a:ext cx="6165470" cy="1107996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6600" dirty="0" smtClean="0"/>
              <a:t>100 HF patients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5406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Custom 3">
      <a:dk1>
        <a:srgbClr val="02044B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chnic">
  <a:themeElements>
    <a:clrScheme name="Custom 3">
      <a:dk1>
        <a:srgbClr val="02044B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849</Words>
  <Application>Microsoft Office PowerPoint</Application>
  <PresentationFormat>Widescreen</PresentationFormat>
  <Paragraphs>273</Paragraphs>
  <Slides>38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MS PGothic</vt:lpstr>
      <vt:lpstr>MS PGothic</vt:lpstr>
      <vt:lpstr>Arial</vt:lpstr>
      <vt:lpstr>Arial Narrow</vt:lpstr>
      <vt:lpstr>Calibri</vt:lpstr>
      <vt:lpstr>Franklin Gothic Book</vt:lpstr>
      <vt:lpstr>Geneva</vt:lpstr>
      <vt:lpstr>Osaka</vt:lpstr>
      <vt:lpstr>Times</vt:lpstr>
      <vt:lpstr>Wingdings</vt:lpstr>
      <vt:lpstr>Wingdings 2</vt:lpstr>
      <vt:lpstr>Technic</vt:lpstr>
      <vt:lpstr>1_Technic</vt:lpstr>
      <vt:lpstr>LIVING WITH ADVANCED HEART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57yo Male</vt:lpstr>
      <vt:lpstr>PowerPoint Presentation</vt:lpstr>
      <vt:lpstr>Advanced Heart Failure-STAGE D</vt:lpstr>
      <vt:lpstr>PowerPoint Presentation</vt:lpstr>
      <vt:lpstr>                     Define Advanced Heart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Options in Advanced Heart Failure-Transplantation</vt:lpstr>
      <vt:lpstr>Options in Advanced Heart Failure-Transplantation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Melana Yuzefpolskaya</dc:creator>
  <cp:lastModifiedBy>Melana Yuzefpolskaya</cp:lastModifiedBy>
  <cp:revision>43</cp:revision>
  <dcterms:created xsi:type="dcterms:W3CDTF">2017-06-05T17:07:42Z</dcterms:created>
  <dcterms:modified xsi:type="dcterms:W3CDTF">2017-06-06T17:28:35Z</dcterms:modified>
</cp:coreProperties>
</file>