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63" r:id="rId4"/>
    <p:sldId id="257" r:id="rId5"/>
    <p:sldId id="264" r:id="rId6"/>
    <p:sldId id="258" r:id="rId7"/>
    <p:sldId id="262" r:id="rId8"/>
    <p:sldId id="260" r:id="rId9"/>
    <p:sldId id="261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10" d="100"/>
          <a:sy n="110" d="100"/>
        </p:scale>
        <p:origin x="9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F0499-C6D6-F249-B085-F0AA4662AFB0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75047-9AD0-6149-8B30-A33B3AC47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1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nomenclature:</a:t>
            </a:r>
            <a:r>
              <a:rPr lang="en-US" baseline="0" dirty="0" smtClean="0"/>
              <a:t> congestive heart failure, cardiomyopathy,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75047-9AD0-6149-8B30-A33B3AC471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75047-9AD0-6149-8B30-A33B3AC471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6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33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8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4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9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5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FB06E-3070-8B43-B543-F9FAC2D4C9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85B86-002D-8A4A-80B1-A3FE56B9E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8848"/>
            <a:ext cx="6858000" cy="1790700"/>
          </a:xfrm>
        </p:spPr>
        <p:txBody>
          <a:bodyPr/>
          <a:lstStyle/>
          <a:p>
            <a:r>
              <a:rPr lang="en-US" dirty="0" smtClean="0"/>
              <a:t>Introduction to Heart Failure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8779"/>
            <a:ext cx="6858000" cy="21257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Nisha Jhalani, MD</a:t>
            </a:r>
          </a:p>
          <a:p>
            <a:r>
              <a:rPr lang="en-US" dirty="0" smtClean="0"/>
              <a:t>Assistant Professor of Medicine</a:t>
            </a:r>
          </a:p>
          <a:p>
            <a:r>
              <a:rPr lang="en-US" dirty="0" smtClean="0"/>
              <a:t>Columbia University Medical Center</a:t>
            </a:r>
          </a:p>
          <a:p>
            <a:endParaRPr lang="en-US" dirty="0"/>
          </a:p>
          <a:p>
            <a:r>
              <a:rPr lang="en-US" dirty="0" smtClean="0"/>
              <a:t>Director, Women’s Heart Health Initiative</a:t>
            </a:r>
          </a:p>
          <a:p>
            <a:r>
              <a:rPr lang="en-US" dirty="0" smtClean="0"/>
              <a:t>Cardiovascular Research Foundation</a:t>
            </a:r>
          </a:p>
        </p:txBody>
      </p:sp>
    </p:spTree>
    <p:extLst>
      <p:ext uri="{BB962C8B-B14F-4D97-AF65-F5344CB8AC3E}">
        <p14:creationId xmlns:p14="http://schemas.microsoft.com/office/powerpoint/2010/main" val="171274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Lifestyle Modifications in Heart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Check your weight DAILY at roughly the same time</a:t>
            </a:r>
          </a:p>
          <a:p>
            <a:pPr lvl="1"/>
            <a:r>
              <a:rPr lang="en-US" dirty="0" smtClean="0"/>
              <a:t>If it goes up by more than </a:t>
            </a:r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en-US" dirty="0" err="1" smtClean="0">
                <a:solidFill>
                  <a:srgbClr val="FF0000"/>
                </a:solidFill>
              </a:rPr>
              <a:t>lbs</a:t>
            </a:r>
            <a:r>
              <a:rPr lang="en-US" dirty="0" smtClean="0">
                <a:solidFill>
                  <a:srgbClr val="FF0000"/>
                </a:solidFill>
              </a:rPr>
              <a:t> in a day or 5 </a:t>
            </a:r>
            <a:r>
              <a:rPr lang="en-US" dirty="0" err="1" smtClean="0">
                <a:solidFill>
                  <a:srgbClr val="FF0000"/>
                </a:solidFill>
              </a:rPr>
              <a:t>lbs</a:t>
            </a:r>
            <a:r>
              <a:rPr lang="en-US" dirty="0" smtClean="0">
                <a:solidFill>
                  <a:srgbClr val="FF0000"/>
                </a:solidFill>
              </a:rPr>
              <a:t> in a week</a:t>
            </a:r>
            <a:r>
              <a:rPr lang="en-US" dirty="0" smtClean="0"/>
              <a:t>, call your doctor</a:t>
            </a:r>
          </a:p>
          <a:p>
            <a:pPr lvl="1"/>
            <a:endParaRPr lang="en-US" dirty="0"/>
          </a:p>
          <a:p>
            <a:r>
              <a:rPr lang="en-US" dirty="0" smtClean="0"/>
              <a:t>Limit fluid intake to </a:t>
            </a:r>
            <a:r>
              <a:rPr lang="en-US" dirty="0" smtClean="0">
                <a:solidFill>
                  <a:srgbClr val="FF0000"/>
                </a:solidFill>
              </a:rPr>
              <a:t>&lt; 1.5L per day</a:t>
            </a:r>
          </a:p>
          <a:p>
            <a:pPr lvl="1"/>
            <a:r>
              <a:rPr lang="en-US" dirty="0" smtClean="0"/>
              <a:t>Includes all forms of liquid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Limit </a:t>
            </a:r>
            <a:r>
              <a:rPr lang="en-US" dirty="0" smtClean="0">
                <a:solidFill>
                  <a:srgbClr val="FF0000"/>
                </a:solidFill>
              </a:rPr>
              <a:t>sodium</a:t>
            </a:r>
            <a:r>
              <a:rPr lang="en-US" dirty="0" smtClean="0"/>
              <a:t> intake to &lt; 1.5g per day</a:t>
            </a:r>
          </a:p>
          <a:p>
            <a:pPr lvl="1"/>
            <a:r>
              <a:rPr lang="en-US" dirty="0" smtClean="0"/>
              <a:t>AVOID processed foods, canned foods, bread/rolls, cold cuts/cured meats, cheese, soup, seafood, olives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en-US" dirty="0" smtClean="0"/>
              <a:t> AVOID smoking, alcohol, caffeine, high stress</a:t>
            </a:r>
            <a:endParaRPr lang="is-IS" dirty="0" smtClean="0"/>
          </a:p>
          <a:p>
            <a:endParaRPr lang="is-IS" dirty="0"/>
          </a:p>
          <a:p>
            <a:r>
              <a:rPr lang="is-IS" dirty="0" smtClean="0"/>
              <a:t>Participate in regular </a:t>
            </a:r>
            <a:r>
              <a:rPr lang="is-IS" dirty="0" smtClean="0">
                <a:solidFill>
                  <a:srgbClr val="FF0000"/>
                </a:solidFill>
              </a:rPr>
              <a:t>physical activity </a:t>
            </a:r>
            <a:r>
              <a:rPr lang="is-IS" dirty="0" smtClean="0"/>
              <a:t>or cardiac rehab</a:t>
            </a:r>
          </a:p>
          <a:p>
            <a:endParaRPr lang="is-IS" dirty="0"/>
          </a:p>
          <a:p>
            <a:r>
              <a:rPr lang="is-IS" dirty="0" smtClean="0"/>
              <a:t>Get your </a:t>
            </a:r>
            <a:r>
              <a:rPr lang="is-IS" dirty="0" smtClean="0">
                <a:solidFill>
                  <a:srgbClr val="FF0000"/>
                </a:solidFill>
              </a:rPr>
              <a:t>flu shot </a:t>
            </a:r>
            <a:r>
              <a:rPr lang="is-IS" dirty="0" smtClean="0"/>
              <a:t>and pneumonia vaccines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22" y="2328759"/>
            <a:ext cx="1529477" cy="1151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89" y="4118366"/>
            <a:ext cx="1192910" cy="1796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828" y="5520272"/>
            <a:ext cx="1897612" cy="9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Medications for Heart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US" dirty="0" smtClean="0"/>
              <a:t>Beta blockers</a:t>
            </a:r>
          </a:p>
          <a:p>
            <a:pPr lvl="1"/>
            <a:r>
              <a:rPr lang="en-US" dirty="0" smtClean="0"/>
              <a:t>“-</a:t>
            </a:r>
            <a:r>
              <a:rPr lang="en-US" dirty="0" err="1" smtClean="0"/>
              <a:t>olol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ACE inhibitors/ARBS</a:t>
            </a:r>
          </a:p>
          <a:p>
            <a:pPr lvl="1"/>
            <a:r>
              <a:rPr lang="en-US" dirty="0" smtClean="0"/>
              <a:t>“-</a:t>
            </a:r>
            <a:r>
              <a:rPr lang="en-US" dirty="0" err="1" smtClean="0"/>
              <a:t>pril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“-</a:t>
            </a:r>
            <a:r>
              <a:rPr lang="en-US" dirty="0" err="1" smtClean="0"/>
              <a:t>sartan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Angiotensin-Receptor </a:t>
            </a:r>
            <a:r>
              <a:rPr lang="en-US" dirty="0" err="1" smtClean="0"/>
              <a:t>Neprilysin</a:t>
            </a:r>
            <a:r>
              <a:rPr lang="en-US" dirty="0" smtClean="0"/>
              <a:t> Inhibitors (ARNIs)</a:t>
            </a:r>
          </a:p>
          <a:p>
            <a:pPr lvl="1"/>
            <a:r>
              <a:rPr lang="en-US" dirty="0" err="1" smtClean="0"/>
              <a:t>Sacubitril</a:t>
            </a:r>
            <a:r>
              <a:rPr lang="en-US" dirty="0" smtClean="0"/>
              <a:t>/valsartan (</a:t>
            </a:r>
            <a:r>
              <a:rPr lang="en-US" dirty="0" err="1" smtClean="0"/>
              <a:t>Entresto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Hydralazine and isosorbide </a:t>
            </a:r>
            <a:r>
              <a:rPr lang="en-US" dirty="0" err="1" smtClean="0"/>
              <a:t>dinitrate</a:t>
            </a:r>
            <a:r>
              <a:rPr lang="en-US" dirty="0" smtClean="0"/>
              <a:t>* (</a:t>
            </a:r>
            <a:r>
              <a:rPr lang="en-US" dirty="0" err="1" smtClean="0"/>
              <a:t>BiDil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Aldosterone antagonists</a:t>
            </a:r>
          </a:p>
          <a:p>
            <a:pPr lvl="1"/>
            <a:r>
              <a:rPr lang="en-US" dirty="0" smtClean="0"/>
              <a:t>Spironolactone or </a:t>
            </a:r>
            <a:r>
              <a:rPr lang="en-US" dirty="0" err="1" smtClean="0"/>
              <a:t>eplerenone</a:t>
            </a:r>
            <a:endParaRPr lang="en-US" dirty="0" smtClean="0"/>
          </a:p>
          <a:p>
            <a:r>
              <a:rPr lang="en-US" dirty="0" smtClean="0"/>
              <a:t>Diuretics</a:t>
            </a:r>
          </a:p>
          <a:p>
            <a:pPr lvl="1"/>
            <a:r>
              <a:rPr lang="en-US" dirty="0" smtClean="0"/>
              <a:t>“-ide”</a:t>
            </a:r>
          </a:p>
          <a:p>
            <a:r>
              <a:rPr lang="en-US" dirty="0" smtClean="0"/>
              <a:t>Digoxin</a:t>
            </a:r>
          </a:p>
          <a:p>
            <a:r>
              <a:rPr lang="en-US" dirty="0" smtClean="0"/>
              <a:t>Oxygen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24" y="4789383"/>
            <a:ext cx="2283774" cy="15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8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Heart Failure Therapies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Intravenous Inotropes</a:t>
            </a:r>
          </a:p>
          <a:p>
            <a:endParaRPr lang="en-US" dirty="0"/>
          </a:p>
          <a:p>
            <a:r>
              <a:rPr lang="en-US" dirty="0" smtClean="0"/>
              <a:t>Left Ventricular Assist Device (LVAD)</a:t>
            </a:r>
          </a:p>
          <a:p>
            <a:endParaRPr lang="en-US" dirty="0"/>
          </a:p>
          <a:p>
            <a:r>
              <a:rPr lang="en-US" dirty="0" smtClean="0"/>
              <a:t>Heart Transplantation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099" y="3410748"/>
            <a:ext cx="2377993" cy="290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7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72173" y="2371352"/>
            <a:ext cx="5915025" cy="155072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Thank you.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is-IS" sz="3600" dirty="0">
                <a:solidFill>
                  <a:srgbClr val="FF0000"/>
                </a:solidFill>
              </a:rPr>
              <a:t>#defyheartdisease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 us on Twitter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CRFheart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nishajhalani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7"/>
            <a:ext cx="9144000" cy="19144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26" y="4679358"/>
            <a:ext cx="395817" cy="2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5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104" y="2339022"/>
            <a:ext cx="8144246" cy="32635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Heart disease is the </a:t>
            </a:r>
            <a:r>
              <a:rPr lang="en-US" dirty="0" smtClean="0">
                <a:solidFill>
                  <a:srgbClr val="FF0000"/>
                </a:solidFill>
              </a:rPr>
              <a:t>#1 killer </a:t>
            </a:r>
            <a:r>
              <a:rPr lang="en-US" dirty="0" smtClean="0"/>
              <a:t>of men and women in the US</a:t>
            </a:r>
          </a:p>
          <a:p>
            <a:pPr lvl="1"/>
            <a:r>
              <a:rPr lang="en-US" dirty="0" smtClean="0"/>
              <a:t>One in three Americans has heart disease</a:t>
            </a:r>
          </a:p>
          <a:p>
            <a:pPr lvl="1"/>
            <a:r>
              <a:rPr lang="en-US" dirty="0" smtClean="0"/>
              <a:t>Death rate from heart disease declined 25% over the past five years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Heart failure rates are rising </a:t>
            </a:r>
          </a:p>
          <a:p>
            <a:pPr lvl="1"/>
            <a:r>
              <a:rPr lang="en-US" dirty="0" smtClean="0"/>
              <a:t>There are currently about 6.5 million Americans living with heart failure</a:t>
            </a:r>
          </a:p>
          <a:p>
            <a:pPr lvl="1"/>
            <a:r>
              <a:rPr lang="en-US" dirty="0" smtClean="0"/>
              <a:t>It is the leading cause of hospitalization in people over age 65</a:t>
            </a:r>
          </a:p>
          <a:p>
            <a:pPr lvl="1"/>
            <a:r>
              <a:rPr lang="en-US" dirty="0" smtClean="0"/>
              <a:t>Of all adults age 40 and above, </a:t>
            </a:r>
            <a:r>
              <a:rPr lang="en-US" dirty="0" smtClean="0">
                <a:solidFill>
                  <a:srgbClr val="FF0000"/>
                </a:solidFill>
              </a:rPr>
              <a:t>1 in 5 will develop heart failure </a:t>
            </a:r>
            <a:r>
              <a:rPr lang="en-US" dirty="0" smtClean="0"/>
              <a:t>in their lifetime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283" y="462985"/>
            <a:ext cx="2517569" cy="15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number of American adults with heart failure rose by 800,000 over five years </a:t>
            </a:r>
          </a:p>
          <a:p>
            <a:endParaRPr lang="en-US" dirty="0" smtClean="0"/>
          </a:p>
          <a:p>
            <a:r>
              <a:rPr lang="en-US" dirty="0" smtClean="0"/>
              <a:t>That number is expected to rise by 46% by 2030, meaning there will be </a:t>
            </a:r>
            <a:r>
              <a:rPr lang="en-US" dirty="0" smtClean="0">
                <a:solidFill>
                  <a:srgbClr val="FF0000"/>
                </a:solidFill>
              </a:rPr>
              <a:t>8 million people </a:t>
            </a:r>
            <a:r>
              <a:rPr lang="en-US" dirty="0" smtClean="0"/>
              <a:t>living with heart failure by then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5999" y="2167692"/>
            <a:ext cx="2876319" cy="2784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8730" y="5428972"/>
            <a:ext cx="38961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AHA 2017 Heart Disease and Stroke Statistics Update</a:t>
            </a:r>
          </a:p>
        </p:txBody>
      </p:sp>
    </p:spTree>
    <p:extLst>
      <p:ext uri="{BB962C8B-B14F-4D97-AF65-F5344CB8AC3E}">
        <p14:creationId xmlns:p14="http://schemas.microsoft.com/office/powerpoint/2010/main" val="171658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Heart Failure?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complex clinical syndrome that results from any structural or functional impairment of ventricular filling or ejection of blood</a:t>
            </a:r>
          </a:p>
          <a:p>
            <a:pPr lvl="8">
              <a:buFontTx/>
              <a:buChar char="-"/>
            </a:pPr>
            <a:r>
              <a:rPr lang="en-US" dirty="0" smtClean="0"/>
              <a:t>2013 ACCF/AHA Heart Failure Guidelines</a:t>
            </a:r>
          </a:p>
          <a:p>
            <a:pPr lvl="8">
              <a:buFontTx/>
              <a:buChar char="-"/>
            </a:pPr>
            <a:endParaRPr lang="en-US" dirty="0"/>
          </a:p>
          <a:p>
            <a:pPr lvl="8">
              <a:buFontTx/>
              <a:buChar char="-"/>
            </a:pPr>
            <a:endParaRPr lang="en-US" dirty="0"/>
          </a:p>
          <a:p>
            <a:r>
              <a:rPr lang="en-US" dirty="0" smtClean="0"/>
              <a:t>Pump problem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“RIGHT HEART”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“LEFT HEART”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“SYSTOLIC”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“DIASTOLIC”</a:t>
            </a:r>
          </a:p>
          <a:p>
            <a:pPr lvl="1"/>
            <a:endParaRPr lang="en-US" dirty="0"/>
          </a:p>
        </p:txBody>
      </p:sp>
      <p:pic>
        <p:nvPicPr>
          <p:cNvPr id="6" name="bldflo-02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8815" y="4001294"/>
            <a:ext cx="3832761" cy="21506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19646" y="3907145"/>
            <a:ext cx="1166751" cy="240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385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Ejection Fraction (EF)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EF ~ 50-70%</a:t>
            </a:r>
          </a:p>
          <a:p>
            <a:r>
              <a:rPr lang="en-US" dirty="0" smtClean="0"/>
              <a:t>Mildly reduced EF 40-50%</a:t>
            </a:r>
          </a:p>
          <a:p>
            <a:r>
              <a:rPr lang="en-US" dirty="0" smtClean="0"/>
              <a:t>Moderately reduced EF 35-40%</a:t>
            </a:r>
          </a:p>
          <a:p>
            <a:r>
              <a:rPr lang="en-US" dirty="0" smtClean="0"/>
              <a:t>Severely reduced EF &lt; 35%</a:t>
            </a:r>
          </a:p>
          <a:p>
            <a:pPr lvl="1"/>
            <a:r>
              <a:rPr lang="en-US" dirty="0" smtClean="0"/>
              <a:t>Implantable cardioverter-defibrillator (ICD)</a:t>
            </a:r>
          </a:p>
          <a:p>
            <a:pPr lvl="1"/>
            <a:r>
              <a:rPr lang="en-US" dirty="0" smtClean="0"/>
              <a:t>Cardiac Resynchronization Therapy (CRT)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08" y="1286679"/>
            <a:ext cx="2743943" cy="1827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97" y="4617267"/>
            <a:ext cx="1888053" cy="15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0812"/>
            <a:ext cx="7886700" cy="1325563"/>
          </a:xfrm>
        </p:spPr>
        <p:txBody>
          <a:bodyPr/>
          <a:lstStyle/>
          <a:p>
            <a:r>
              <a:rPr lang="en-US" dirty="0" smtClean="0"/>
              <a:t>What Causes Heart Failure?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150" y="1825625"/>
            <a:ext cx="3886200" cy="3664348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“ISCHEMIC” Cardiomyopathy</a:t>
            </a:r>
          </a:p>
          <a:p>
            <a:pPr lvl="1"/>
            <a:r>
              <a:rPr lang="en-US" dirty="0" smtClean="0"/>
              <a:t>A prior heart attack </a:t>
            </a:r>
            <a:r>
              <a:rPr lang="en-US" dirty="0" smtClean="0">
                <a:sym typeface="Wingdings"/>
              </a:rPr>
              <a:t> SCAR</a:t>
            </a:r>
          </a:p>
          <a:p>
            <a:pPr lvl="1"/>
            <a:r>
              <a:rPr lang="en-US" dirty="0" smtClean="0">
                <a:sym typeface="Wingdings"/>
              </a:rPr>
              <a:t>Coronary artery disease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“NONISCHEMIC” Cardiomyopathy</a:t>
            </a:r>
          </a:p>
          <a:p>
            <a:pPr lvl="1"/>
            <a:r>
              <a:rPr lang="en-US" dirty="0" smtClean="0"/>
              <a:t>Chronic hypertension </a:t>
            </a:r>
          </a:p>
          <a:p>
            <a:pPr lvl="1"/>
            <a:r>
              <a:rPr lang="en-US" dirty="0" smtClean="0"/>
              <a:t>Idiopathic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yocarditis</a:t>
            </a:r>
          </a:p>
          <a:p>
            <a:pPr lvl="1"/>
            <a:r>
              <a:rPr lang="en-US" dirty="0" smtClean="0"/>
              <a:t>Congenital heart disease</a:t>
            </a:r>
          </a:p>
          <a:p>
            <a:pPr lvl="1"/>
            <a:r>
              <a:rPr lang="en-US" dirty="0" err="1" smtClean="0"/>
              <a:t>Valvular</a:t>
            </a:r>
            <a:r>
              <a:rPr lang="en-US" dirty="0" smtClean="0"/>
              <a:t> heart disease</a:t>
            </a:r>
          </a:p>
          <a:p>
            <a:pPr lvl="1"/>
            <a:r>
              <a:rPr lang="en-US" dirty="0" smtClean="0"/>
              <a:t>Pregnancy</a:t>
            </a:r>
          </a:p>
          <a:p>
            <a:pPr lvl="1"/>
            <a:r>
              <a:rPr lang="en-US" dirty="0" smtClean="0"/>
              <a:t>Thyroid disease</a:t>
            </a:r>
          </a:p>
          <a:p>
            <a:pPr lvl="1"/>
            <a:r>
              <a:rPr lang="en-US" dirty="0" smtClean="0"/>
              <a:t>Stress-induced </a:t>
            </a:r>
          </a:p>
          <a:p>
            <a:pPr lvl="1"/>
            <a:r>
              <a:rPr lang="en-US" dirty="0" smtClean="0"/>
              <a:t>Infiltrative diseases</a:t>
            </a:r>
          </a:p>
          <a:p>
            <a:pPr lvl="1"/>
            <a:r>
              <a:rPr lang="en-US" dirty="0" smtClean="0"/>
              <a:t>Severe lung disease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18" y="3895105"/>
            <a:ext cx="1824122" cy="24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Symptoms of Heart Failure?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Shortness of breath with exertion</a:t>
            </a:r>
          </a:p>
          <a:p>
            <a:pPr lvl="1"/>
            <a:r>
              <a:rPr lang="en-US" dirty="0" smtClean="0"/>
              <a:t>Chronic cough, wheezing</a:t>
            </a:r>
          </a:p>
          <a:p>
            <a:r>
              <a:rPr lang="en-US" dirty="0" smtClean="0"/>
              <a:t>Weight gain (quickly) </a:t>
            </a:r>
          </a:p>
          <a:p>
            <a:r>
              <a:rPr lang="en-US" dirty="0" smtClean="0"/>
              <a:t>Abdominal distention</a:t>
            </a:r>
          </a:p>
          <a:p>
            <a:pPr lvl="1"/>
            <a:r>
              <a:rPr lang="en-US" dirty="0" smtClean="0"/>
              <a:t>Nausea, loss of appetite</a:t>
            </a:r>
          </a:p>
          <a:p>
            <a:r>
              <a:rPr lang="en-US" dirty="0" smtClean="0"/>
              <a:t>Leg swelling</a:t>
            </a:r>
          </a:p>
          <a:p>
            <a:r>
              <a:rPr lang="en-US" dirty="0" smtClean="0"/>
              <a:t>Inability to lie flat</a:t>
            </a:r>
          </a:p>
          <a:p>
            <a:pPr lvl="1"/>
            <a:r>
              <a:rPr lang="en-US" dirty="0" smtClean="0"/>
              <a:t>Using more pillows than before</a:t>
            </a:r>
          </a:p>
          <a:p>
            <a:r>
              <a:rPr lang="en-US" dirty="0" smtClean="0"/>
              <a:t>Waking up at night gasping for air</a:t>
            </a:r>
          </a:p>
          <a:p>
            <a:r>
              <a:rPr lang="en-US" dirty="0" smtClean="0"/>
              <a:t>Fatigue, lightheadedness, palpitations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428" y="1825625"/>
            <a:ext cx="2231815" cy="163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41" y="3892178"/>
            <a:ext cx="2072987" cy="12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Failure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NYHA Functional Class</a:t>
            </a:r>
          </a:p>
          <a:p>
            <a:pPr marL="728663" lvl="1" indent="-385763">
              <a:buFont typeface="+mj-lt"/>
              <a:buAutoNum type="romanUcPeriod"/>
            </a:pPr>
            <a:r>
              <a:rPr lang="en-US" dirty="0" smtClean="0"/>
              <a:t>No limitation.</a:t>
            </a:r>
          </a:p>
          <a:p>
            <a:pPr marL="728663" lvl="1" indent="-385763">
              <a:buFont typeface="+mj-lt"/>
              <a:buAutoNum type="romanUcPeriod"/>
            </a:pPr>
            <a:r>
              <a:rPr lang="en-US" dirty="0" smtClean="0"/>
              <a:t>Slight limitation. Ordinary activity causes symptoms.</a:t>
            </a:r>
          </a:p>
          <a:p>
            <a:pPr marL="728663" lvl="1" indent="-385763">
              <a:buFont typeface="+mj-lt"/>
              <a:buAutoNum type="romanUcPeriod"/>
            </a:pPr>
            <a:r>
              <a:rPr lang="en-US" dirty="0" smtClean="0"/>
              <a:t>Marked limitation. Less than ordinary activity causes symptoms.</a:t>
            </a:r>
          </a:p>
          <a:p>
            <a:pPr marL="728663" lvl="1" indent="-385763">
              <a:buFont typeface="+mj-lt"/>
              <a:buAutoNum type="romanUcPeriod"/>
            </a:pPr>
            <a:r>
              <a:rPr lang="en-US" dirty="0" smtClean="0"/>
              <a:t>Symptoms at rest.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76780"/>
            <a:ext cx="3697679" cy="19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Heart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Treat the Underlying Cause </a:t>
            </a:r>
          </a:p>
          <a:p>
            <a:pPr lvl="1"/>
            <a:r>
              <a:rPr lang="en-US" dirty="0" smtClean="0"/>
              <a:t>Coronary stents, CABG, valve replacement,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Lifestyle Changes</a:t>
            </a:r>
          </a:p>
          <a:p>
            <a:endParaRPr lang="en-US" dirty="0"/>
          </a:p>
          <a:p>
            <a:r>
              <a:rPr lang="en-US" dirty="0" smtClean="0"/>
              <a:t>Medications</a:t>
            </a:r>
          </a:p>
          <a:p>
            <a:endParaRPr lang="en-US" dirty="0"/>
          </a:p>
          <a:p>
            <a:r>
              <a:rPr lang="en-US" dirty="0" smtClean="0"/>
              <a:t>Advanced Therapies</a:t>
            </a:r>
          </a:p>
          <a:p>
            <a:pPr lvl="1"/>
            <a:r>
              <a:rPr lang="en-US" dirty="0" smtClean="0"/>
              <a:t>Ventricular Assist Devices</a:t>
            </a:r>
          </a:p>
          <a:p>
            <a:pPr lvl="1"/>
            <a:r>
              <a:rPr lang="en-US" dirty="0" smtClean="0"/>
              <a:t>Heart Transplant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83" y="2624446"/>
            <a:ext cx="2208330" cy="1594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11" y="4733724"/>
            <a:ext cx="2114302" cy="15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9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2544</TotalTime>
  <Words>578</Words>
  <Application>Microsoft Office PowerPoint</Application>
  <PresentationFormat>On-screen Show (4:3)</PresentationFormat>
  <Paragraphs>126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Introduction to Heart Failure </vt:lpstr>
      <vt:lpstr>The Stats</vt:lpstr>
      <vt:lpstr>The Stats</vt:lpstr>
      <vt:lpstr>What is Heart Failure?</vt:lpstr>
      <vt:lpstr>Ejection Fraction (EF)</vt:lpstr>
      <vt:lpstr>What Causes Heart Failure?</vt:lpstr>
      <vt:lpstr>What are the Symptoms of Heart Failure?</vt:lpstr>
      <vt:lpstr>Heart Failure Classification</vt:lpstr>
      <vt:lpstr>Treatment of Heart Failure</vt:lpstr>
      <vt:lpstr>Lifestyle Modifications in Heart Failure</vt:lpstr>
      <vt:lpstr>Common Medications for Heart Failure</vt:lpstr>
      <vt:lpstr>Advanced Heart Failure Therapies </vt:lpstr>
      <vt:lpstr>Thank you. #defyheartdisease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Living with Heart Failure</dc:title>
  <dc:creator>Microsoft Office User</dc:creator>
  <cp:lastModifiedBy>Judy Romero</cp:lastModifiedBy>
  <cp:revision>28</cp:revision>
  <dcterms:created xsi:type="dcterms:W3CDTF">2017-06-04T21:25:57Z</dcterms:created>
  <dcterms:modified xsi:type="dcterms:W3CDTF">2017-06-06T17:00:00Z</dcterms:modified>
</cp:coreProperties>
</file>